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  <p:sldId id="265" r:id="rId11"/>
    <p:sldId id="277" r:id="rId12"/>
    <p:sldId id="276" r:id="rId13"/>
    <p:sldId id="278" r:id="rId14"/>
    <p:sldId id="279" r:id="rId15"/>
    <p:sldId id="280" r:id="rId16"/>
    <p:sldId id="268" r:id="rId17"/>
    <p:sldId id="269" r:id="rId18"/>
    <p:sldId id="273" r:id="rId19"/>
    <p:sldId id="291" r:id="rId20"/>
    <p:sldId id="271" r:id="rId21"/>
    <p:sldId id="284" r:id="rId22"/>
    <p:sldId id="282" r:id="rId23"/>
    <p:sldId id="270" r:id="rId24"/>
    <p:sldId id="281" r:id="rId25"/>
    <p:sldId id="286" r:id="rId26"/>
    <p:sldId id="290" r:id="rId27"/>
    <p:sldId id="288" r:id="rId28"/>
    <p:sldId id="289" r:id="rId29"/>
    <p:sldId id="287" r:id="rId30"/>
    <p:sldId id="285" r:id="rId31"/>
    <p:sldId id="283" r:id="rId32"/>
  </p:sldIdLst>
  <p:sldSz cx="12192000" cy="6858000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056" autoAdjust="0"/>
  </p:normalViewPr>
  <p:slideViewPr>
    <p:cSldViewPr snapToGrid="0">
      <p:cViewPr varScale="1">
        <p:scale>
          <a:sx n="83" d="100"/>
          <a:sy n="83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F1D68-3A02-4270-9043-99B38C57D788}" type="doc">
      <dgm:prSet loTypeId="urn:microsoft.com/office/officeart/2005/8/layout/hierarchy2" loCatId="hierarchy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5758A89F-A8B0-4600-ACB3-D5A700438C4E}">
      <dgm:prSet phldrT="[Texto]" custT="1"/>
      <dgm:spPr/>
      <dgm:t>
        <a:bodyPr/>
        <a:lstStyle/>
        <a:p>
          <a:r>
            <a:rPr lang="es-ES" sz="2400" b="1" dirty="0" smtClean="0"/>
            <a:t>DETECTA</a:t>
          </a:r>
          <a:endParaRPr lang="es-ES" sz="2400" b="1" dirty="0"/>
        </a:p>
      </dgm:t>
    </dgm:pt>
    <dgm:pt modelId="{9BF2CBF4-9E03-4DCD-B50C-BE25150BB882}" type="parTrans" cxnId="{C23CE1F3-CF6B-4619-9252-908C414EAC4D}">
      <dgm:prSet/>
      <dgm:spPr/>
      <dgm:t>
        <a:bodyPr/>
        <a:lstStyle/>
        <a:p>
          <a:endParaRPr lang="es-ES"/>
        </a:p>
      </dgm:t>
    </dgm:pt>
    <dgm:pt modelId="{218BB15A-2013-4822-8E45-E725BC6BD608}" type="sibTrans" cxnId="{C23CE1F3-CF6B-4619-9252-908C414EAC4D}">
      <dgm:prSet/>
      <dgm:spPr/>
      <dgm:t>
        <a:bodyPr/>
        <a:lstStyle/>
        <a:p>
          <a:endParaRPr lang="es-ES"/>
        </a:p>
      </dgm:t>
    </dgm:pt>
    <dgm:pt modelId="{301046E5-B332-4C5A-897A-E163E2B1F5D9}">
      <dgm:prSet phldrT="[Texto]" custT="1"/>
      <dgm:spPr/>
      <dgm:t>
        <a:bodyPr/>
        <a:lstStyle/>
        <a:p>
          <a:r>
            <a:rPr lang="es-ES" sz="2000" b="1" dirty="0" smtClean="0"/>
            <a:t>Plataforma</a:t>
          </a:r>
          <a:endParaRPr lang="es-ES" sz="2000" b="1" dirty="0"/>
        </a:p>
      </dgm:t>
    </dgm:pt>
    <dgm:pt modelId="{1D3D394F-C0EC-4C32-A405-2681A6B94B28}" type="parTrans" cxnId="{B640FEB5-8D75-4096-B87B-95E54235615A}">
      <dgm:prSet/>
      <dgm:spPr/>
      <dgm:t>
        <a:bodyPr/>
        <a:lstStyle/>
        <a:p>
          <a:endParaRPr lang="es-ES"/>
        </a:p>
      </dgm:t>
    </dgm:pt>
    <dgm:pt modelId="{F133A769-335C-442F-A82D-A689C1F9D30F}" type="sibTrans" cxnId="{B640FEB5-8D75-4096-B87B-95E54235615A}">
      <dgm:prSet/>
      <dgm:spPr/>
      <dgm:t>
        <a:bodyPr/>
        <a:lstStyle/>
        <a:p>
          <a:endParaRPr lang="es-ES"/>
        </a:p>
      </dgm:t>
    </dgm:pt>
    <dgm:pt modelId="{E06A254A-16B1-4060-9361-790D8969CB77}">
      <dgm:prSet phldrT="[Texto]" custT="1"/>
      <dgm:spPr/>
      <dgm:t>
        <a:bodyPr/>
        <a:lstStyle/>
        <a:p>
          <a:r>
            <a:rPr lang="es-ES" sz="2000" b="1" dirty="0" smtClean="0"/>
            <a:t>Aplicaciones</a:t>
          </a:r>
          <a:endParaRPr lang="es-ES" sz="2000" b="1" dirty="0"/>
        </a:p>
      </dgm:t>
    </dgm:pt>
    <dgm:pt modelId="{99C4A3E5-8E6A-4720-A365-FCE0F97A3508}" type="parTrans" cxnId="{62E92740-C2F3-4733-A2F0-79F05ADBD82F}">
      <dgm:prSet/>
      <dgm:spPr/>
      <dgm:t>
        <a:bodyPr/>
        <a:lstStyle/>
        <a:p>
          <a:endParaRPr lang="es-ES"/>
        </a:p>
      </dgm:t>
    </dgm:pt>
    <dgm:pt modelId="{F2928827-E19E-4183-AE95-A29CF278FB0A}" type="sibTrans" cxnId="{62E92740-C2F3-4733-A2F0-79F05ADBD82F}">
      <dgm:prSet/>
      <dgm:spPr/>
      <dgm:t>
        <a:bodyPr/>
        <a:lstStyle/>
        <a:p>
          <a:endParaRPr lang="es-ES"/>
        </a:p>
      </dgm:t>
    </dgm:pt>
    <dgm:pt modelId="{4ACA3D56-63A3-4495-8D2D-0C67523292AB}">
      <dgm:prSet custT="1"/>
      <dgm:spPr/>
      <dgm:t>
        <a:bodyPr/>
        <a:lstStyle/>
        <a:p>
          <a:r>
            <a:rPr lang="es-ES" sz="1800" dirty="0" smtClean="0"/>
            <a:t>Se entra a través de página web</a:t>
          </a:r>
          <a:endParaRPr lang="es-ES" sz="1800" dirty="0"/>
        </a:p>
      </dgm:t>
    </dgm:pt>
    <dgm:pt modelId="{341FCEF9-8689-4224-87F7-4EA1CDEB9A8A}" type="parTrans" cxnId="{B422D808-0E2C-4CF2-B56C-67DCA96367AE}">
      <dgm:prSet/>
      <dgm:spPr/>
      <dgm:t>
        <a:bodyPr/>
        <a:lstStyle/>
        <a:p>
          <a:endParaRPr lang="es-ES"/>
        </a:p>
      </dgm:t>
    </dgm:pt>
    <dgm:pt modelId="{5C9FEDE9-654F-48AD-9B92-D37ECD631ED5}" type="sibTrans" cxnId="{B422D808-0E2C-4CF2-B56C-67DCA96367AE}">
      <dgm:prSet/>
      <dgm:spPr/>
      <dgm:t>
        <a:bodyPr/>
        <a:lstStyle/>
        <a:p>
          <a:endParaRPr lang="es-ES"/>
        </a:p>
      </dgm:t>
    </dgm:pt>
    <dgm:pt modelId="{417367F5-6220-4FEF-AA2C-991468A7099E}">
      <dgm:prSet custT="1"/>
      <dgm:spPr/>
      <dgm:t>
        <a:bodyPr/>
        <a:lstStyle/>
        <a:p>
          <a:r>
            <a:rPr lang="es-ES" sz="1800" dirty="0" smtClean="0"/>
            <a:t>Diseñadas para ser utilizadas en Tablet (Android)</a:t>
          </a:r>
          <a:endParaRPr lang="es-ES" sz="1800" dirty="0"/>
        </a:p>
      </dgm:t>
    </dgm:pt>
    <dgm:pt modelId="{1DDEE92D-3342-429F-9788-AD9177EF0877}" type="parTrans" cxnId="{B770F520-0EED-4B4C-AFCD-41398B51AAB9}">
      <dgm:prSet/>
      <dgm:spPr/>
      <dgm:t>
        <a:bodyPr/>
        <a:lstStyle/>
        <a:p>
          <a:endParaRPr lang="es-ES"/>
        </a:p>
      </dgm:t>
    </dgm:pt>
    <dgm:pt modelId="{51B8ECC6-58B3-4D30-8F44-8E690DB12D3B}" type="sibTrans" cxnId="{B770F520-0EED-4B4C-AFCD-41398B51AAB9}">
      <dgm:prSet/>
      <dgm:spPr/>
      <dgm:t>
        <a:bodyPr/>
        <a:lstStyle/>
        <a:p>
          <a:endParaRPr lang="es-ES"/>
        </a:p>
      </dgm:t>
    </dgm:pt>
    <dgm:pt modelId="{57924B4B-D42C-4BC9-A891-48444012B04E}">
      <dgm:prSet custT="1"/>
      <dgm:spPr/>
      <dgm:t>
        <a:bodyPr/>
        <a:lstStyle/>
        <a:p>
          <a:pPr rtl="0"/>
          <a:r>
            <a:rPr lang="es-ES" sz="1800" dirty="0" smtClean="0"/>
            <a:t>Finalidad</a:t>
          </a:r>
          <a:endParaRPr lang="es-ES" sz="1800" dirty="0"/>
        </a:p>
      </dgm:t>
    </dgm:pt>
    <dgm:pt modelId="{DD801BBB-33DC-4DA4-B09B-B85FC3C11FE9}" type="parTrans" cxnId="{19C326B7-17A2-4144-A5A0-6C60F36F7BAE}">
      <dgm:prSet/>
      <dgm:spPr/>
      <dgm:t>
        <a:bodyPr/>
        <a:lstStyle/>
        <a:p>
          <a:endParaRPr lang="es-ES"/>
        </a:p>
      </dgm:t>
    </dgm:pt>
    <dgm:pt modelId="{F03758EF-93F1-4E4E-B34A-BC85CD4F6E35}" type="sibTrans" cxnId="{19C326B7-17A2-4144-A5A0-6C60F36F7BAE}">
      <dgm:prSet/>
      <dgm:spPr/>
      <dgm:t>
        <a:bodyPr/>
        <a:lstStyle/>
        <a:p>
          <a:endParaRPr lang="es-ES"/>
        </a:p>
      </dgm:t>
    </dgm:pt>
    <dgm:pt modelId="{7C607286-CA2B-4C38-A062-9510E45C8EE2}">
      <dgm:prSet custT="1"/>
      <dgm:spPr/>
      <dgm:t>
        <a:bodyPr/>
        <a:lstStyle/>
        <a:p>
          <a:pPr rtl="0"/>
          <a:r>
            <a:rPr lang="es-ES" sz="1800" dirty="0" smtClean="0"/>
            <a:t>Visualización de datos recogidos por la App</a:t>
          </a:r>
          <a:endParaRPr lang="es-ES" sz="1800" dirty="0"/>
        </a:p>
      </dgm:t>
    </dgm:pt>
    <dgm:pt modelId="{57C4633C-9747-4ACA-A42A-2FCAD3F33AD9}" type="parTrans" cxnId="{5DE3B83E-376C-4E9D-A7A3-6A579058B21E}">
      <dgm:prSet/>
      <dgm:spPr/>
      <dgm:t>
        <a:bodyPr/>
        <a:lstStyle/>
        <a:p>
          <a:endParaRPr lang="es-ES"/>
        </a:p>
      </dgm:t>
    </dgm:pt>
    <dgm:pt modelId="{262F55F7-AC84-4F43-8C90-AD6B2C1DB8D5}" type="sibTrans" cxnId="{5DE3B83E-376C-4E9D-A7A3-6A579058B21E}">
      <dgm:prSet/>
      <dgm:spPr/>
      <dgm:t>
        <a:bodyPr/>
        <a:lstStyle/>
        <a:p>
          <a:endParaRPr lang="es-ES"/>
        </a:p>
      </dgm:t>
    </dgm:pt>
    <dgm:pt modelId="{6389DC56-5FC7-4E4A-91F2-91A59D19F4CF}">
      <dgm:prSet custT="1"/>
      <dgm:spPr/>
      <dgm:t>
        <a:bodyPr/>
        <a:lstStyle/>
        <a:p>
          <a:pPr rtl="0"/>
          <a:r>
            <a:rPr lang="es-ES" sz="1800" dirty="0" smtClean="0"/>
            <a:t>Descarga de Informes (Anexos)</a:t>
          </a:r>
          <a:endParaRPr lang="es-ES" sz="1800" dirty="0"/>
        </a:p>
      </dgm:t>
    </dgm:pt>
    <dgm:pt modelId="{87671356-D3DA-45FF-80D6-D21149755858}" type="parTrans" cxnId="{A8CA851E-57F0-4D76-A4BB-112F51349339}">
      <dgm:prSet/>
      <dgm:spPr/>
      <dgm:t>
        <a:bodyPr/>
        <a:lstStyle/>
        <a:p>
          <a:endParaRPr lang="es-ES"/>
        </a:p>
      </dgm:t>
    </dgm:pt>
    <dgm:pt modelId="{49740CC5-D235-4125-822B-E9E8ABD4CA2E}" type="sibTrans" cxnId="{A8CA851E-57F0-4D76-A4BB-112F51349339}">
      <dgm:prSet/>
      <dgm:spPr/>
      <dgm:t>
        <a:bodyPr/>
        <a:lstStyle/>
        <a:p>
          <a:endParaRPr lang="es-ES"/>
        </a:p>
      </dgm:t>
    </dgm:pt>
    <dgm:pt modelId="{FBC2F3E5-4739-4E91-A5DD-6F2C39E6D0DD}">
      <dgm:prSet custT="1"/>
      <dgm:spPr/>
      <dgm:t>
        <a:bodyPr/>
        <a:lstStyle/>
        <a:p>
          <a:pPr rtl="0"/>
          <a:r>
            <a:rPr lang="es-ES" sz="1800" dirty="0" smtClean="0"/>
            <a:t>Introducción de Centros y usuarios</a:t>
          </a:r>
          <a:endParaRPr lang="es-ES" sz="1800" dirty="0"/>
        </a:p>
      </dgm:t>
    </dgm:pt>
    <dgm:pt modelId="{29E7F983-A4FA-422F-BCF9-AE8061D1FD02}" type="parTrans" cxnId="{E22CE75F-DE32-4E9B-9B81-623C3BC774B6}">
      <dgm:prSet/>
      <dgm:spPr/>
      <dgm:t>
        <a:bodyPr/>
        <a:lstStyle/>
        <a:p>
          <a:endParaRPr lang="es-ES"/>
        </a:p>
      </dgm:t>
    </dgm:pt>
    <dgm:pt modelId="{71C569AD-4863-48DA-B61C-0DE0514F35CC}" type="sibTrans" cxnId="{E22CE75F-DE32-4E9B-9B81-623C3BC774B6}">
      <dgm:prSet/>
      <dgm:spPr/>
      <dgm:t>
        <a:bodyPr/>
        <a:lstStyle/>
        <a:p>
          <a:endParaRPr lang="es-ES"/>
        </a:p>
      </dgm:t>
    </dgm:pt>
    <dgm:pt modelId="{06A410EB-4388-41D7-ADDA-3C38D9ADF6B7}" type="pres">
      <dgm:prSet presAssocID="{F32F1D68-3A02-4270-9043-99B38C57D7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3CF1D9-4140-48D8-A204-B8127C56B314}" type="pres">
      <dgm:prSet presAssocID="{5758A89F-A8B0-4600-ACB3-D5A700438C4E}" presName="root1" presStyleCnt="0"/>
      <dgm:spPr/>
    </dgm:pt>
    <dgm:pt modelId="{2D568EF2-833F-4901-93BE-ED84CB532044}" type="pres">
      <dgm:prSet presAssocID="{5758A89F-A8B0-4600-ACB3-D5A700438C4E}" presName="LevelOneTextNode" presStyleLbl="node0" presStyleIdx="0" presStyleCnt="1" custLinFactNeighborY="-16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807918-ADFF-40C0-B776-9C1A3C01806E}" type="pres">
      <dgm:prSet presAssocID="{5758A89F-A8B0-4600-ACB3-D5A700438C4E}" presName="level2hierChild" presStyleCnt="0"/>
      <dgm:spPr/>
    </dgm:pt>
    <dgm:pt modelId="{1ACC9975-402E-45AA-BC91-D1D12B554DB9}" type="pres">
      <dgm:prSet presAssocID="{1D3D394F-C0EC-4C32-A405-2681A6B94B28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141AD977-9DDA-4680-9B67-A060EAF6EC1D}" type="pres">
      <dgm:prSet presAssocID="{1D3D394F-C0EC-4C32-A405-2681A6B94B28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135D16B-3E3F-4223-B763-52D2A12EF8F4}" type="pres">
      <dgm:prSet presAssocID="{301046E5-B332-4C5A-897A-E163E2B1F5D9}" presName="root2" presStyleCnt="0"/>
      <dgm:spPr/>
    </dgm:pt>
    <dgm:pt modelId="{9299E268-FE77-43CF-85DD-A01695AA5CA1}" type="pres">
      <dgm:prSet presAssocID="{301046E5-B332-4C5A-897A-E163E2B1F5D9}" presName="LevelTwoTextNode" presStyleLbl="node2" presStyleIdx="0" presStyleCnt="2" custLinFactNeighborX="-33943" custLinFactNeighborY="-63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CEBB3-F7AB-4B2D-86DB-DEFC6CE35C8B}" type="pres">
      <dgm:prSet presAssocID="{301046E5-B332-4C5A-897A-E163E2B1F5D9}" presName="level3hierChild" presStyleCnt="0"/>
      <dgm:spPr/>
    </dgm:pt>
    <dgm:pt modelId="{3C42AC93-912D-475F-B9BA-FA1E208FFB68}" type="pres">
      <dgm:prSet presAssocID="{341FCEF9-8689-4224-87F7-4EA1CDEB9A8A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84008F7E-45C0-4E40-A9CE-674EE6607027}" type="pres">
      <dgm:prSet presAssocID="{341FCEF9-8689-4224-87F7-4EA1CDEB9A8A}" presName="connTx" presStyleLbl="parChTrans1D3" presStyleIdx="0" presStyleCnt="3"/>
      <dgm:spPr/>
      <dgm:t>
        <a:bodyPr/>
        <a:lstStyle/>
        <a:p>
          <a:endParaRPr lang="es-ES"/>
        </a:p>
      </dgm:t>
    </dgm:pt>
    <dgm:pt modelId="{8B2E2128-4CEC-401D-9BB8-2A2FD50BFB8F}" type="pres">
      <dgm:prSet presAssocID="{4ACA3D56-63A3-4495-8D2D-0C67523292AB}" presName="root2" presStyleCnt="0"/>
      <dgm:spPr/>
    </dgm:pt>
    <dgm:pt modelId="{B30D0C04-971F-45CB-A734-F6D4549D4A2B}" type="pres">
      <dgm:prSet presAssocID="{4ACA3D56-63A3-4495-8D2D-0C67523292AB}" presName="LevelTwoTextNode" presStyleLbl="node3" presStyleIdx="0" presStyleCnt="3" custLinFactNeighborX="-41223" custLinFactNeighborY="-55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365962-5C9C-4149-BA97-16F7A70DF4F1}" type="pres">
      <dgm:prSet presAssocID="{4ACA3D56-63A3-4495-8D2D-0C67523292AB}" presName="level3hierChild" presStyleCnt="0"/>
      <dgm:spPr/>
    </dgm:pt>
    <dgm:pt modelId="{DB39E2D0-9860-4B96-B839-1B323CDBD356}" type="pres">
      <dgm:prSet presAssocID="{DD801BBB-33DC-4DA4-B09B-B85FC3C11FE9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293631A5-44D9-4DD1-9E9D-2D8978A62034}" type="pres">
      <dgm:prSet presAssocID="{DD801BBB-33DC-4DA4-B09B-B85FC3C11FE9}" presName="connTx" presStyleLbl="parChTrans1D3" presStyleIdx="1" presStyleCnt="3"/>
      <dgm:spPr/>
      <dgm:t>
        <a:bodyPr/>
        <a:lstStyle/>
        <a:p>
          <a:endParaRPr lang="es-ES"/>
        </a:p>
      </dgm:t>
    </dgm:pt>
    <dgm:pt modelId="{938D94EB-D927-4FB0-9A16-5D5E22BB20F1}" type="pres">
      <dgm:prSet presAssocID="{57924B4B-D42C-4BC9-A891-48444012B04E}" presName="root2" presStyleCnt="0"/>
      <dgm:spPr/>
    </dgm:pt>
    <dgm:pt modelId="{1E4054A0-E815-4397-8214-569E382A1230}" type="pres">
      <dgm:prSet presAssocID="{57924B4B-D42C-4BC9-A891-48444012B04E}" presName="LevelTwoTextNode" presStyleLbl="node3" presStyleIdx="1" presStyleCnt="3" custLinFactNeighborX="-40458" custLinFactNeighborY="-44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2964E-B201-4E85-90F0-B16D5D0BCB7E}" type="pres">
      <dgm:prSet presAssocID="{57924B4B-D42C-4BC9-A891-48444012B04E}" presName="level3hierChild" presStyleCnt="0"/>
      <dgm:spPr/>
    </dgm:pt>
    <dgm:pt modelId="{AAE6995B-2E70-45C1-9AA0-CE8002047B38}" type="pres">
      <dgm:prSet presAssocID="{29E7F983-A4FA-422F-BCF9-AE8061D1FD02}" presName="conn2-1" presStyleLbl="parChTrans1D4" presStyleIdx="0" presStyleCnt="3"/>
      <dgm:spPr/>
      <dgm:t>
        <a:bodyPr/>
        <a:lstStyle/>
        <a:p>
          <a:endParaRPr lang="es-ES"/>
        </a:p>
      </dgm:t>
    </dgm:pt>
    <dgm:pt modelId="{0DAE8C43-42B9-4FF9-8F1A-90E69C6C10CD}" type="pres">
      <dgm:prSet presAssocID="{29E7F983-A4FA-422F-BCF9-AE8061D1FD02}" presName="connTx" presStyleLbl="parChTrans1D4" presStyleIdx="0" presStyleCnt="3"/>
      <dgm:spPr/>
      <dgm:t>
        <a:bodyPr/>
        <a:lstStyle/>
        <a:p>
          <a:endParaRPr lang="es-ES"/>
        </a:p>
      </dgm:t>
    </dgm:pt>
    <dgm:pt modelId="{37760355-8C80-47D2-BE23-E0C15E5E7DFE}" type="pres">
      <dgm:prSet presAssocID="{FBC2F3E5-4739-4E91-A5DD-6F2C39E6D0DD}" presName="root2" presStyleCnt="0"/>
      <dgm:spPr/>
    </dgm:pt>
    <dgm:pt modelId="{089901DD-95EC-432C-8F29-4C7163F8A17E}" type="pres">
      <dgm:prSet presAssocID="{FBC2F3E5-4739-4E91-A5DD-6F2C39E6D0DD}" presName="LevelTwoTextNode" presStyleLbl="node4" presStyleIdx="0" presStyleCnt="3" custLinFactNeighborX="-2487" custLinFactNeighborY="-19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0580E6-89E4-47BF-AD48-0DEB5FA15E2D}" type="pres">
      <dgm:prSet presAssocID="{FBC2F3E5-4739-4E91-A5DD-6F2C39E6D0DD}" presName="level3hierChild" presStyleCnt="0"/>
      <dgm:spPr/>
    </dgm:pt>
    <dgm:pt modelId="{3193F6CC-8689-4086-81AE-E410B63BC76B}" type="pres">
      <dgm:prSet presAssocID="{57C4633C-9747-4ACA-A42A-2FCAD3F33AD9}" presName="conn2-1" presStyleLbl="parChTrans1D4" presStyleIdx="1" presStyleCnt="3"/>
      <dgm:spPr/>
      <dgm:t>
        <a:bodyPr/>
        <a:lstStyle/>
        <a:p>
          <a:endParaRPr lang="es-ES"/>
        </a:p>
      </dgm:t>
    </dgm:pt>
    <dgm:pt modelId="{F1AD1475-0A7A-4E33-B816-689AAC132924}" type="pres">
      <dgm:prSet presAssocID="{57C4633C-9747-4ACA-A42A-2FCAD3F33AD9}" presName="connTx" presStyleLbl="parChTrans1D4" presStyleIdx="1" presStyleCnt="3"/>
      <dgm:spPr/>
      <dgm:t>
        <a:bodyPr/>
        <a:lstStyle/>
        <a:p>
          <a:endParaRPr lang="es-ES"/>
        </a:p>
      </dgm:t>
    </dgm:pt>
    <dgm:pt modelId="{9B902591-9E75-4C39-B127-A0C223977902}" type="pres">
      <dgm:prSet presAssocID="{7C607286-CA2B-4C38-A062-9510E45C8EE2}" presName="root2" presStyleCnt="0"/>
      <dgm:spPr/>
    </dgm:pt>
    <dgm:pt modelId="{3B761248-70A4-4885-ADD8-CD5DD93BB8BB}" type="pres">
      <dgm:prSet presAssocID="{7C607286-CA2B-4C38-A062-9510E45C8EE2}" presName="LevelTwoTextNode" presStyleLbl="node4" presStyleIdx="1" presStyleCnt="3" custLinFactNeighborX="-2984" custLinFactNeighborY="-15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45E67-A343-4059-881A-F9ACD57FBFFA}" type="pres">
      <dgm:prSet presAssocID="{7C607286-CA2B-4C38-A062-9510E45C8EE2}" presName="level3hierChild" presStyleCnt="0"/>
      <dgm:spPr/>
    </dgm:pt>
    <dgm:pt modelId="{CA4E69F4-81FE-4552-8C0F-FC820467B894}" type="pres">
      <dgm:prSet presAssocID="{87671356-D3DA-45FF-80D6-D21149755858}" presName="conn2-1" presStyleLbl="parChTrans1D4" presStyleIdx="2" presStyleCnt="3"/>
      <dgm:spPr/>
      <dgm:t>
        <a:bodyPr/>
        <a:lstStyle/>
        <a:p>
          <a:endParaRPr lang="es-ES"/>
        </a:p>
      </dgm:t>
    </dgm:pt>
    <dgm:pt modelId="{1FE19FF1-7C47-4AC8-965B-DB5F8AB12F93}" type="pres">
      <dgm:prSet presAssocID="{87671356-D3DA-45FF-80D6-D21149755858}" presName="connTx" presStyleLbl="parChTrans1D4" presStyleIdx="2" presStyleCnt="3"/>
      <dgm:spPr/>
      <dgm:t>
        <a:bodyPr/>
        <a:lstStyle/>
        <a:p>
          <a:endParaRPr lang="es-ES"/>
        </a:p>
      </dgm:t>
    </dgm:pt>
    <dgm:pt modelId="{7833C3DA-D40C-4F00-99BA-3939EDEE8069}" type="pres">
      <dgm:prSet presAssocID="{6389DC56-5FC7-4E4A-91F2-91A59D19F4CF}" presName="root2" presStyleCnt="0"/>
      <dgm:spPr/>
    </dgm:pt>
    <dgm:pt modelId="{F4E35398-74D9-411F-86B3-DE623D2E649D}" type="pres">
      <dgm:prSet presAssocID="{6389DC56-5FC7-4E4A-91F2-91A59D19F4CF}" presName="LevelTwoTextNode" presStyleLbl="node4" presStyleIdx="2" presStyleCnt="3" custLinFactNeighborX="-2489" custLinFactNeighborY="-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18A686-ECC7-49CA-AB41-FA9D0C81D1C9}" type="pres">
      <dgm:prSet presAssocID="{6389DC56-5FC7-4E4A-91F2-91A59D19F4CF}" presName="level3hierChild" presStyleCnt="0"/>
      <dgm:spPr/>
    </dgm:pt>
    <dgm:pt modelId="{18F2669E-F6C8-4A01-9889-4BC1E1669A7E}" type="pres">
      <dgm:prSet presAssocID="{99C4A3E5-8E6A-4720-A365-FCE0F97A3508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BAD53572-D083-4795-97B7-A74E6193FAAC}" type="pres">
      <dgm:prSet presAssocID="{99C4A3E5-8E6A-4720-A365-FCE0F97A3508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C33C910-4B54-492E-8D7B-5D2798CA745A}" type="pres">
      <dgm:prSet presAssocID="{E06A254A-16B1-4060-9361-790D8969CB77}" presName="root2" presStyleCnt="0"/>
      <dgm:spPr/>
    </dgm:pt>
    <dgm:pt modelId="{F9A6E5E7-BE6E-4F86-93CE-42E3DCC12AAE}" type="pres">
      <dgm:prSet presAssocID="{E06A254A-16B1-4060-9361-790D8969CB77}" presName="LevelTwoTextNode" presStyleLbl="node2" presStyleIdx="1" presStyleCnt="2" custLinFactNeighborX="-29028" custLinFactNeighborY="38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CC3AA7-1136-4BFA-BA27-82BC6144D79A}" type="pres">
      <dgm:prSet presAssocID="{E06A254A-16B1-4060-9361-790D8969CB77}" presName="level3hierChild" presStyleCnt="0"/>
      <dgm:spPr/>
    </dgm:pt>
    <dgm:pt modelId="{2A9BD220-B95F-4341-AD39-2CCAA0FDA24C}" type="pres">
      <dgm:prSet presAssocID="{1DDEE92D-3342-429F-9788-AD9177EF0877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63480497-6F7B-4F35-9009-11623B4A0981}" type="pres">
      <dgm:prSet presAssocID="{1DDEE92D-3342-429F-9788-AD9177EF0877}" presName="connTx" presStyleLbl="parChTrans1D3" presStyleIdx="2" presStyleCnt="3"/>
      <dgm:spPr/>
      <dgm:t>
        <a:bodyPr/>
        <a:lstStyle/>
        <a:p>
          <a:endParaRPr lang="es-ES"/>
        </a:p>
      </dgm:t>
    </dgm:pt>
    <dgm:pt modelId="{5C388C79-D060-48A8-B50D-3DFFEBD4503F}" type="pres">
      <dgm:prSet presAssocID="{417367F5-6220-4FEF-AA2C-991468A7099E}" presName="root2" presStyleCnt="0"/>
      <dgm:spPr/>
    </dgm:pt>
    <dgm:pt modelId="{5C1A9B26-0E2F-43A0-9C6C-E1DD651B5612}" type="pres">
      <dgm:prSet presAssocID="{417367F5-6220-4FEF-AA2C-991468A7099E}" presName="LevelTwoTextNode" presStyleLbl="node3" presStyleIdx="2" presStyleCnt="3" custLinFactNeighborX="-36306" custLinFactNeighborY="372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7E140F-D0AD-41B8-BBC5-14DC50B800A0}" type="pres">
      <dgm:prSet presAssocID="{417367F5-6220-4FEF-AA2C-991468A7099E}" presName="level3hierChild" presStyleCnt="0"/>
      <dgm:spPr/>
    </dgm:pt>
  </dgm:ptLst>
  <dgm:cxnLst>
    <dgm:cxn modelId="{02BC3B46-797C-44CA-B768-024F47C7CE0F}" type="presOf" srcId="{341FCEF9-8689-4224-87F7-4EA1CDEB9A8A}" destId="{3C42AC93-912D-475F-B9BA-FA1E208FFB68}" srcOrd="0" destOrd="0" presId="urn:microsoft.com/office/officeart/2005/8/layout/hierarchy2"/>
    <dgm:cxn modelId="{0774F757-DECE-4C4E-BB0A-51FBD999A157}" type="presOf" srcId="{87671356-D3DA-45FF-80D6-D21149755858}" destId="{1FE19FF1-7C47-4AC8-965B-DB5F8AB12F93}" srcOrd="1" destOrd="0" presId="urn:microsoft.com/office/officeart/2005/8/layout/hierarchy2"/>
    <dgm:cxn modelId="{2704CB9A-10B0-4959-9EFC-40AF0584A80B}" type="presOf" srcId="{301046E5-B332-4C5A-897A-E163E2B1F5D9}" destId="{9299E268-FE77-43CF-85DD-A01695AA5CA1}" srcOrd="0" destOrd="0" presId="urn:microsoft.com/office/officeart/2005/8/layout/hierarchy2"/>
    <dgm:cxn modelId="{F8FEF38D-E41D-4CFA-BBA8-07988FE189F7}" type="presOf" srcId="{4ACA3D56-63A3-4495-8D2D-0C67523292AB}" destId="{B30D0C04-971F-45CB-A734-F6D4549D4A2B}" srcOrd="0" destOrd="0" presId="urn:microsoft.com/office/officeart/2005/8/layout/hierarchy2"/>
    <dgm:cxn modelId="{74AABF5A-DAB5-446D-8EEA-8E4B34FA44CF}" type="presOf" srcId="{7C607286-CA2B-4C38-A062-9510E45C8EE2}" destId="{3B761248-70A4-4885-ADD8-CD5DD93BB8BB}" srcOrd="0" destOrd="0" presId="urn:microsoft.com/office/officeart/2005/8/layout/hierarchy2"/>
    <dgm:cxn modelId="{64AF91DB-49FD-4732-A3C9-6E54704B529E}" type="presOf" srcId="{5758A89F-A8B0-4600-ACB3-D5A700438C4E}" destId="{2D568EF2-833F-4901-93BE-ED84CB532044}" srcOrd="0" destOrd="0" presId="urn:microsoft.com/office/officeart/2005/8/layout/hierarchy2"/>
    <dgm:cxn modelId="{B770F520-0EED-4B4C-AFCD-41398B51AAB9}" srcId="{E06A254A-16B1-4060-9361-790D8969CB77}" destId="{417367F5-6220-4FEF-AA2C-991468A7099E}" srcOrd="0" destOrd="0" parTransId="{1DDEE92D-3342-429F-9788-AD9177EF0877}" sibTransId="{51B8ECC6-58B3-4D30-8F44-8E690DB12D3B}"/>
    <dgm:cxn modelId="{83F974C6-9126-413C-9BDD-6012E61EE933}" type="presOf" srcId="{99C4A3E5-8E6A-4720-A365-FCE0F97A3508}" destId="{18F2669E-F6C8-4A01-9889-4BC1E1669A7E}" srcOrd="0" destOrd="0" presId="urn:microsoft.com/office/officeart/2005/8/layout/hierarchy2"/>
    <dgm:cxn modelId="{C9718CC1-FB24-45D4-BC49-4DBBDBF5DA67}" type="presOf" srcId="{99C4A3E5-8E6A-4720-A365-FCE0F97A3508}" destId="{BAD53572-D083-4795-97B7-A74E6193FAAC}" srcOrd="1" destOrd="0" presId="urn:microsoft.com/office/officeart/2005/8/layout/hierarchy2"/>
    <dgm:cxn modelId="{31B0928F-FD9E-4F9B-A734-2752872916F3}" type="presOf" srcId="{1D3D394F-C0EC-4C32-A405-2681A6B94B28}" destId="{1ACC9975-402E-45AA-BC91-D1D12B554DB9}" srcOrd="0" destOrd="0" presId="urn:microsoft.com/office/officeart/2005/8/layout/hierarchy2"/>
    <dgm:cxn modelId="{B640FEB5-8D75-4096-B87B-95E54235615A}" srcId="{5758A89F-A8B0-4600-ACB3-D5A700438C4E}" destId="{301046E5-B332-4C5A-897A-E163E2B1F5D9}" srcOrd="0" destOrd="0" parTransId="{1D3D394F-C0EC-4C32-A405-2681A6B94B28}" sibTransId="{F133A769-335C-442F-A82D-A689C1F9D30F}"/>
    <dgm:cxn modelId="{E3F03B81-DABA-4547-8A4A-9ABC54C5D018}" type="presOf" srcId="{6389DC56-5FC7-4E4A-91F2-91A59D19F4CF}" destId="{F4E35398-74D9-411F-86B3-DE623D2E649D}" srcOrd="0" destOrd="0" presId="urn:microsoft.com/office/officeart/2005/8/layout/hierarchy2"/>
    <dgm:cxn modelId="{E317C461-7868-4842-A48F-B2134F36B035}" type="presOf" srcId="{57C4633C-9747-4ACA-A42A-2FCAD3F33AD9}" destId="{3193F6CC-8689-4086-81AE-E410B63BC76B}" srcOrd="0" destOrd="0" presId="urn:microsoft.com/office/officeart/2005/8/layout/hierarchy2"/>
    <dgm:cxn modelId="{5DE3B83E-376C-4E9D-A7A3-6A579058B21E}" srcId="{57924B4B-D42C-4BC9-A891-48444012B04E}" destId="{7C607286-CA2B-4C38-A062-9510E45C8EE2}" srcOrd="1" destOrd="0" parTransId="{57C4633C-9747-4ACA-A42A-2FCAD3F33AD9}" sibTransId="{262F55F7-AC84-4F43-8C90-AD6B2C1DB8D5}"/>
    <dgm:cxn modelId="{0AF1141F-E967-47C6-AD66-AA9EB2F12C6A}" type="presOf" srcId="{F32F1D68-3A02-4270-9043-99B38C57D788}" destId="{06A410EB-4388-41D7-ADDA-3C38D9ADF6B7}" srcOrd="0" destOrd="0" presId="urn:microsoft.com/office/officeart/2005/8/layout/hierarchy2"/>
    <dgm:cxn modelId="{B422D808-0E2C-4CF2-B56C-67DCA96367AE}" srcId="{301046E5-B332-4C5A-897A-E163E2B1F5D9}" destId="{4ACA3D56-63A3-4495-8D2D-0C67523292AB}" srcOrd="0" destOrd="0" parTransId="{341FCEF9-8689-4224-87F7-4EA1CDEB9A8A}" sibTransId="{5C9FEDE9-654F-48AD-9B92-D37ECD631ED5}"/>
    <dgm:cxn modelId="{6B318742-8A87-40B0-A322-ADDACB4AA094}" type="presOf" srcId="{1D3D394F-C0EC-4C32-A405-2681A6B94B28}" destId="{141AD977-9DDA-4680-9B67-A060EAF6EC1D}" srcOrd="1" destOrd="0" presId="urn:microsoft.com/office/officeart/2005/8/layout/hierarchy2"/>
    <dgm:cxn modelId="{1B88F0D9-514B-432A-B6B1-7760C385DA48}" type="presOf" srcId="{57924B4B-D42C-4BC9-A891-48444012B04E}" destId="{1E4054A0-E815-4397-8214-569E382A1230}" srcOrd="0" destOrd="0" presId="urn:microsoft.com/office/officeart/2005/8/layout/hierarchy2"/>
    <dgm:cxn modelId="{62E92740-C2F3-4733-A2F0-79F05ADBD82F}" srcId="{5758A89F-A8B0-4600-ACB3-D5A700438C4E}" destId="{E06A254A-16B1-4060-9361-790D8969CB77}" srcOrd="1" destOrd="0" parTransId="{99C4A3E5-8E6A-4720-A365-FCE0F97A3508}" sibTransId="{F2928827-E19E-4183-AE95-A29CF278FB0A}"/>
    <dgm:cxn modelId="{C23CE1F3-CF6B-4619-9252-908C414EAC4D}" srcId="{F32F1D68-3A02-4270-9043-99B38C57D788}" destId="{5758A89F-A8B0-4600-ACB3-D5A700438C4E}" srcOrd="0" destOrd="0" parTransId="{9BF2CBF4-9E03-4DCD-B50C-BE25150BB882}" sibTransId="{218BB15A-2013-4822-8E45-E725BC6BD608}"/>
    <dgm:cxn modelId="{652826B2-D471-49A3-8933-F3809BC4ECFA}" type="presOf" srcId="{29E7F983-A4FA-422F-BCF9-AE8061D1FD02}" destId="{AAE6995B-2E70-45C1-9AA0-CE8002047B38}" srcOrd="0" destOrd="0" presId="urn:microsoft.com/office/officeart/2005/8/layout/hierarchy2"/>
    <dgm:cxn modelId="{FF7DCBF3-CC08-4F8C-9265-C5C96DDE4E68}" type="presOf" srcId="{87671356-D3DA-45FF-80D6-D21149755858}" destId="{CA4E69F4-81FE-4552-8C0F-FC820467B894}" srcOrd="0" destOrd="0" presId="urn:microsoft.com/office/officeart/2005/8/layout/hierarchy2"/>
    <dgm:cxn modelId="{81C66ABA-97C3-4E14-AD32-54FA6D144434}" type="presOf" srcId="{1DDEE92D-3342-429F-9788-AD9177EF0877}" destId="{63480497-6F7B-4F35-9009-11623B4A0981}" srcOrd="1" destOrd="0" presId="urn:microsoft.com/office/officeart/2005/8/layout/hierarchy2"/>
    <dgm:cxn modelId="{19C326B7-17A2-4144-A5A0-6C60F36F7BAE}" srcId="{301046E5-B332-4C5A-897A-E163E2B1F5D9}" destId="{57924B4B-D42C-4BC9-A891-48444012B04E}" srcOrd="1" destOrd="0" parTransId="{DD801BBB-33DC-4DA4-B09B-B85FC3C11FE9}" sibTransId="{F03758EF-93F1-4E4E-B34A-BC85CD4F6E35}"/>
    <dgm:cxn modelId="{05243166-1740-49AF-9F37-E619D92E8ABD}" type="presOf" srcId="{1DDEE92D-3342-429F-9788-AD9177EF0877}" destId="{2A9BD220-B95F-4341-AD39-2CCAA0FDA24C}" srcOrd="0" destOrd="0" presId="urn:microsoft.com/office/officeart/2005/8/layout/hierarchy2"/>
    <dgm:cxn modelId="{A8CA851E-57F0-4D76-A4BB-112F51349339}" srcId="{57924B4B-D42C-4BC9-A891-48444012B04E}" destId="{6389DC56-5FC7-4E4A-91F2-91A59D19F4CF}" srcOrd="2" destOrd="0" parTransId="{87671356-D3DA-45FF-80D6-D21149755858}" sibTransId="{49740CC5-D235-4125-822B-E9E8ABD4CA2E}"/>
    <dgm:cxn modelId="{44176D5C-17A3-44DB-BAF7-969A7AAC8964}" type="presOf" srcId="{DD801BBB-33DC-4DA4-B09B-B85FC3C11FE9}" destId="{293631A5-44D9-4DD1-9E9D-2D8978A62034}" srcOrd="1" destOrd="0" presId="urn:microsoft.com/office/officeart/2005/8/layout/hierarchy2"/>
    <dgm:cxn modelId="{A98B7C11-9154-4711-AD59-A0837881A06D}" type="presOf" srcId="{417367F5-6220-4FEF-AA2C-991468A7099E}" destId="{5C1A9B26-0E2F-43A0-9C6C-E1DD651B5612}" srcOrd="0" destOrd="0" presId="urn:microsoft.com/office/officeart/2005/8/layout/hierarchy2"/>
    <dgm:cxn modelId="{E22CE75F-DE32-4E9B-9B81-623C3BC774B6}" srcId="{57924B4B-D42C-4BC9-A891-48444012B04E}" destId="{FBC2F3E5-4739-4E91-A5DD-6F2C39E6D0DD}" srcOrd="0" destOrd="0" parTransId="{29E7F983-A4FA-422F-BCF9-AE8061D1FD02}" sibTransId="{71C569AD-4863-48DA-B61C-0DE0514F35CC}"/>
    <dgm:cxn modelId="{27F4B8DA-EE44-4022-896A-7FD23F12599B}" type="presOf" srcId="{FBC2F3E5-4739-4E91-A5DD-6F2C39E6D0DD}" destId="{089901DD-95EC-432C-8F29-4C7163F8A17E}" srcOrd="0" destOrd="0" presId="urn:microsoft.com/office/officeart/2005/8/layout/hierarchy2"/>
    <dgm:cxn modelId="{054E9B0A-A0DD-4059-AEF4-8F1AC56DAA08}" type="presOf" srcId="{DD801BBB-33DC-4DA4-B09B-B85FC3C11FE9}" destId="{DB39E2D0-9860-4B96-B839-1B323CDBD356}" srcOrd="0" destOrd="0" presId="urn:microsoft.com/office/officeart/2005/8/layout/hierarchy2"/>
    <dgm:cxn modelId="{29DD0F51-15A5-446A-B6C2-3645017DCE3C}" type="presOf" srcId="{341FCEF9-8689-4224-87F7-4EA1CDEB9A8A}" destId="{84008F7E-45C0-4E40-A9CE-674EE6607027}" srcOrd="1" destOrd="0" presId="urn:microsoft.com/office/officeart/2005/8/layout/hierarchy2"/>
    <dgm:cxn modelId="{7AA95016-1EDF-4112-AC1A-87F095F5696B}" type="presOf" srcId="{57C4633C-9747-4ACA-A42A-2FCAD3F33AD9}" destId="{F1AD1475-0A7A-4E33-B816-689AAC132924}" srcOrd="1" destOrd="0" presId="urn:microsoft.com/office/officeart/2005/8/layout/hierarchy2"/>
    <dgm:cxn modelId="{AD7A5D04-4D50-4459-8292-9AEB0A3DCEFA}" type="presOf" srcId="{E06A254A-16B1-4060-9361-790D8969CB77}" destId="{F9A6E5E7-BE6E-4F86-93CE-42E3DCC12AAE}" srcOrd="0" destOrd="0" presId="urn:microsoft.com/office/officeart/2005/8/layout/hierarchy2"/>
    <dgm:cxn modelId="{42CA8386-7E2E-4256-93A2-470B77E17472}" type="presOf" srcId="{29E7F983-A4FA-422F-BCF9-AE8061D1FD02}" destId="{0DAE8C43-42B9-4FF9-8F1A-90E69C6C10CD}" srcOrd="1" destOrd="0" presId="urn:microsoft.com/office/officeart/2005/8/layout/hierarchy2"/>
    <dgm:cxn modelId="{2EB9771F-3AF8-43F6-8258-8CDDDE7FDC7B}" type="presParOf" srcId="{06A410EB-4388-41D7-ADDA-3C38D9ADF6B7}" destId="{4C3CF1D9-4140-48D8-A204-B8127C56B314}" srcOrd="0" destOrd="0" presId="urn:microsoft.com/office/officeart/2005/8/layout/hierarchy2"/>
    <dgm:cxn modelId="{F3091909-34AF-498C-B710-895837D6859A}" type="presParOf" srcId="{4C3CF1D9-4140-48D8-A204-B8127C56B314}" destId="{2D568EF2-833F-4901-93BE-ED84CB532044}" srcOrd="0" destOrd="0" presId="urn:microsoft.com/office/officeart/2005/8/layout/hierarchy2"/>
    <dgm:cxn modelId="{A7D45651-BE29-4640-9541-E43E0B2B94A5}" type="presParOf" srcId="{4C3CF1D9-4140-48D8-A204-B8127C56B314}" destId="{26807918-ADFF-40C0-B776-9C1A3C01806E}" srcOrd="1" destOrd="0" presId="urn:microsoft.com/office/officeart/2005/8/layout/hierarchy2"/>
    <dgm:cxn modelId="{882E43CA-5C24-4BF4-B782-B9515BD8CBED}" type="presParOf" srcId="{26807918-ADFF-40C0-B776-9C1A3C01806E}" destId="{1ACC9975-402E-45AA-BC91-D1D12B554DB9}" srcOrd="0" destOrd="0" presId="urn:microsoft.com/office/officeart/2005/8/layout/hierarchy2"/>
    <dgm:cxn modelId="{A581F984-D886-405C-AE4F-A70A06829645}" type="presParOf" srcId="{1ACC9975-402E-45AA-BC91-D1D12B554DB9}" destId="{141AD977-9DDA-4680-9B67-A060EAF6EC1D}" srcOrd="0" destOrd="0" presId="urn:microsoft.com/office/officeart/2005/8/layout/hierarchy2"/>
    <dgm:cxn modelId="{E2B92081-9E85-4ED4-8198-75D6445B82E4}" type="presParOf" srcId="{26807918-ADFF-40C0-B776-9C1A3C01806E}" destId="{5135D16B-3E3F-4223-B763-52D2A12EF8F4}" srcOrd="1" destOrd="0" presId="urn:microsoft.com/office/officeart/2005/8/layout/hierarchy2"/>
    <dgm:cxn modelId="{0212EC0A-34F8-4F80-8707-6D70130D029C}" type="presParOf" srcId="{5135D16B-3E3F-4223-B763-52D2A12EF8F4}" destId="{9299E268-FE77-43CF-85DD-A01695AA5CA1}" srcOrd="0" destOrd="0" presId="urn:microsoft.com/office/officeart/2005/8/layout/hierarchy2"/>
    <dgm:cxn modelId="{A8596208-DE57-4323-B775-DF2196AC05E4}" type="presParOf" srcId="{5135D16B-3E3F-4223-B763-52D2A12EF8F4}" destId="{127CEBB3-F7AB-4B2D-86DB-DEFC6CE35C8B}" srcOrd="1" destOrd="0" presId="urn:microsoft.com/office/officeart/2005/8/layout/hierarchy2"/>
    <dgm:cxn modelId="{EAA78068-A150-4174-A267-B1680DF67C9B}" type="presParOf" srcId="{127CEBB3-F7AB-4B2D-86DB-DEFC6CE35C8B}" destId="{3C42AC93-912D-475F-B9BA-FA1E208FFB68}" srcOrd="0" destOrd="0" presId="urn:microsoft.com/office/officeart/2005/8/layout/hierarchy2"/>
    <dgm:cxn modelId="{F7845BFB-7215-4EFE-B2AC-FAB90406EB98}" type="presParOf" srcId="{3C42AC93-912D-475F-B9BA-FA1E208FFB68}" destId="{84008F7E-45C0-4E40-A9CE-674EE6607027}" srcOrd="0" destOrd="0" presId="urn:microsoft.com/office/officeart/2005/8/layout/hierarchy2"/>
    <dgm:cxn modelId="{F4B3296B-FD76-45D3-B76B-6624F167C6F0}" type="presParOf" srcId="{127CEBB3-F7AB-4B2D-86DB-DEFC6CE35C8B}" destId="{8B2E2128-4CEC-401D-9BB8-2A2FD50BFB8F}" srcOrd="1" destOrd="0" presId="urn:microsoft.com/office/officeart/2005/8/layout/hierarchy2"/>
    <dgm:cxn modelId="{EE3A27E0-7796-48CD-8125-BB8A0C1F7357}" type="presParOf" srcId="{8B2E2128-4CEC-401D-9BB8-2A2FD50BFB8F}" destId="{B30D0C04-971F-45CB-A734-F6D4549D4A2B}" srcOrd="0" destOrd="0" presId="urn:microsoft.com/office/officeart/2005/8/layout/hierarchy2"/>
    <dgm:cxn modelId="{D4B7A829-9EF3-4384-986F-37ED05532199}" type="presParOf" srcId="{8B2E2128-4CEC-401D-9BB8-2A2FD50BFB8F}" destId="{3D365962-5C9C-4149-BA97-16F7A70DF4F1}" srcOrd="1" destOrd="0" presId="urn:microsoft.com/office/officeart/2005/8/layout/hierarchy2"/>
    <dgm:cxn modelId="{0FBD3309-A743-40FB-B43C-E418FF030343}" type="presParOf" srcId="{127CEBB3-F7AB-4B2D-86DB-DEFC6CE35C8B}" destId="{DB39E2D0-9860-4B96-B839-1B323CDBD356}" srcOrd="2" destOrd="0" presId="urn:microsoft.com/office/officeart/2005/8/layout/hierarchy2"/>
    <dgm:cxn modelId="{4E7268F9-ADEA-4628-B091-B3C5D8B39CB3}" type="presParOf" srcId="{DB39E2D0-9860-4B96-B839-1B323CDBD356}" destId="{293631A5-44D9-4DD1-9E9D-2D8978A62034}" srcOrd="0" destOrd="0" presId="urn:microsoft.com/office/officeart/2005/8/layout/hierarchy2"/>
    <dgm:cxn modelId="{F52C7D26-0AF4-4D09-864F-6ED21E9FDD4F}" type="presParOf" srcId="{127CEBB3-F7AB-4B2D-86DB-DEFC6CE35C8B}" destId="{938D94EB-D927-4FB0-9A16-5D5E22BB20F1}" srcOrd="3" destOrd="0" presId="urn:microsoft.com/office/officeart/2005/8/layout/hierarchy2"/>
    <dgm:cxn modelId="{FE30D3A8-4154-40D3-B1D6-2D29684687B2}" type="presParOf" srcId="{938D94EB-D927-4FB0-9A16-5D5E22BB20F1}" destId="{1E4054A0-E815-4397-8214-569E382A1230}" srcOrd="0" destOrd="0" presId="urn:microsoft.com/office/officeart/2005/8/layout/hierarchy2"/>
    <dgm:cxn modelId="{D637CEF8-A118-4CA8-BFAF-7BC6C2196B60}" type="presParOf" srcId="{938D94EB-D927-4FB0-9A16-5D5E22BB20F1}" destId="{64D2964E-B201-4E85-90F0-B16D5D0BCB7E}" srcOrd="1" destOrd="0" presId="urn:microsoft.com/office/officeart/2005/8/layout/hierarchy2"/>
    <dgm:cxn modelId="{0CCB061F-8243-4605-ABC6-A8C99B94F0A6}" type="presParOf" srcId="{64D2964E-B201-4E85-90F0-B16D5D0BCB7E}" destId="{AAE6995B-2E70-45C1-9AA0-CE8002047B38}" srcOrd="0" destOrd="0" presId="urn:microsoft.com/office/officeart/2005/8/layout/hierarchy2"/>
    <dgm:cxn modelId="{0246FDD0-2E30-45FC-BB70-5A4D0C27715C}" type="presParOf" srcId="{AAE6995B-2E70-45C1-9AA0-CE8002047B38}" destId="{0DAE8C43-42B9-4FF9-8F1A-90E69C6C10CD}" srcOrd="0" destOrd="0" presId="urn:microsoft.com/office/officeart/2005/8/layout/hierarchy2"/>
    <dgm:cxn modelId="{E65C86DD-FF2F-43A9-8E74-FD3E01257D55}" type="presParOf" srcId="{64D2964E-B201-4E85-90F0-B16D5D0BCB7E}" destId="{37760355-8C80-47D2-BE23-E0C15E5E7DFE}" srcOrd="1" destOrd="0" presId="urn:microsoft.com/office/officeart/2005/8/layout/hierarchy2"/>
    <dgm:cxn modelId="{CD470469-8210-4F6C-B7B6-919358901F0D}" type="presParOf" srcId="{37760355-8C80-47D2-BE23-E0C15E5E7DFE}" destId="{089901DD-95EC-432C-8F29-4C7163F8A17E}" srcOrd="0" destOrd="0" presId="urn:microsoft.com/office/officeart/2005/8/layout/hierarchy2"/>
    <dgm:cxn modelId="{935BDB83-7920-4D60-9FC0-7C261D7DABB0}" type="presParOf" srcId="{37760355-8C80-47D2-BE23-E0C15E5E7DFE}" destId="{A70580E6-89E4-47BF-AD48-0DEB5FA15E2D}" srcOrd="1" destOrd="0" presId="urn:microsoft.com/office/officeart/2005/8/layout/hierarchy2"/>
    <dgm:cxn modelId="{41C6AF7A-2897-4182-BF65-4D31D6ED75A9}" type="presParOf" srcId="{64D2964E-B201-4E85-90F0-B16D5D0BCB7E}" destId="{3193F6CC-8689-4086-81AE-E410B63BC76B}" srcOrd="2" destOrd="0" presId="urn:microsoft.com/office/officeart/2005/8/layout/hierarchy2"/>
    <dgm:cxn modelId="{F2134311-A107-49FA-85F6-59817FEE56CC}" type="presParOf" srcId="{3193F6CC-8689-4086-81AE-E410B63BC76B}" destId="{F1AD1475-0A7A-4E33-B816-689AAC132924}" srcOrd="0" destOrd="0" presId="urn:microsoft.com/office/officeart/2005/8/layout/hierarchy2"/>
    <dgm:cxn modelId="{01B3522D-7123-48EC-92A7-BE48D6FBFC69}" type="presParOf" srcId="{64D2964E-B201-4E85-90F0-B16D5D0BCB7E}" destId="{9B902591-9E75-4C39-B127-A0C223977902}" srcOrd="3" destOrd="0" presId="urn:microsoft.com/office/officeart/2005/8/layout/hierarchy2"/>
    <dgm:cxn modelId="{C046853B-F7F6-4ACF-879B-17F8C98FC355}" type="presParOf" srcId="{9B902591-9E75-4C39-B127-A0C223977902}" destId="{3B761248-70A4-4885-ADD8-CD5DD93BB8BB}" srcOrd="0" destOrd="0" presId="urn:microsoft.com/office/officeart/2005/8/layout/hierarchy2"/>
    <dgm:cxn modelId="{44DA5A2D-C9DD-45AA-9112-ED5DF4FC944D}" type="presParOf" srcId="{9B902591-9E75-4C39-B127-A0C223977902}" destId="{8CA45E67-A343-4059-881A-F9ACD57FBFFA}" srcOrd="1" destOrd="0" presId="urn:microsoft.com/office/officeart/2005/8/layout/hierarchy2"/>
    <dgm:cxn modelId="{3C74802A-96B7-4869-932F-6116B85BFAB8}" type="presParOf" srcId="{64D2964E-B201-4E85-90F0-B16D5D0BCB7E}" destId="{CA4E69F4-81FE-4552-8C0F-FC820467B894}" srcOrd="4" destOrd="0" presId="urn:microsoft.com/office/officeart/2005/8/layout/hierarchy2"/>
    <dgm:cxn modelId="{64E5056E-3EF6-4400-9C62-54418D7960B3}" type="presParOf" srcId="{CA4E69F4-81FE-4552-8C0F-FC820467B894}" destId="{1FE19FF1-7C47-4AC8-965B-DB5F8AB12F93}" srcOrd="0" destOrd="0" presId="urn:microsoft.com/office/officeart/2005/8/layout/hierarchy2"/>
    <dgm:cxn modelId="{7C2F0367-26D4-4B42-A20F-0304280E9F21}" type="presParOf" srcId="{64D2964E-B201-4E85-90F0-B16D5D0BCB7E}" destId="{7833C3DA-D40C-4F00-99BA-3939EDEE8069}" srcOrd="5" destOrd="0" presId="urn:microsoft.com/office/officeart/2005/8/layout/hierarchy2"/>
    <dgm:cxn modelId="{4852AAAF-0493-48B3-AC7B-8E1F82B0AC17}" type="presParOf" srcId="{7833C3DA-D40C-4F00-99BA-3939EDEE8069}" destId="{F4E35398-74D9-411F-86B3-DE623D2E649D}" srcOrd="0" destOrd="0" presId="urn:microsoft.com/office/officeart/2005/8/layout/hierarchy2"/>
    <dgm:cxn modelId="{3BC8FD52-FD78-4748-A7C2-6998644FBE0C}" type="presParOf" srcId="{7833C3DA-D40C-4F00-99BA-3939EDEE8069}" destId="{DF18A686-ECC7-49CA-AB41-FA9D0C81D1C9}" srcOrd="1" destOrd="0" presId="urn:microsoft.com/office/officeart/2005/8/layout/hierarchy2"/>
    <dgm:cxn modelId="{2A332AE1-A01C-4244-B3C8-5630CCA86EE4}" type="presParOf" srcId="{26807918-ADFF-40C0-B776-9C1A3C01806E}" destId="{18F2669E-F6C8-4A01-9889-4BC1E1669A7E}" srcOrd="2" destOrd="0" presId="urn:microsoft.com/office/officeart/2005/8/layout/hierarchy2"/>
    <dgm:cxn modelId="{6DA6B6B6-62F6-4F01-AB72-273395073165}" type="presParOf" srcId="{18F2669E-F6C8-4A01-9889-4BC1E1669A7E}" destId="{BAD53572-D083-4795-97B7-A74E6193FAAC}" srcOrd="0" destOrd="0" presId="urn:microsoft.com/office/officeart/2005/8/layout/hierarchy2"/>
    <dgm:cxn modelId="{36E0B0D2-D4C2-465C-9591-FFCFE6DA1679}" type="presParOf" srcId="{26807918-ADFF-40C0-B776-9C1A3C01806E}" destId="{1C33C910-4B54-492E-8D7B-5D2798CA745A}" srcOrd="3" destOrd="0" presId="urn:microsoft.com/office/officeart/2005/8/layout/hierarchy2"/>
    <dgm:cxn modelId="{5C352F73-B803-461D-A3D2-1BCDD4F4C000}" type="presParOf" srcId="{1C33C910-4B54-492E-8D7B-5D2798CA745A}" destId="{F9A6E5E7-BE6E-4F86-93CE-42E3DCC12AAE}" srcOrd="0" destOrd="0" presId="urn:microsoft.com/office/officeart/2005/8/layout/hierarchy2"/>
    <dgm:cxn modelId="{39F115A0-6584-4839-B472-A28E16D9A018}" type="presParOf" srcId="{1C33C910-4B54-492E-8D7B-5D2798CA745A}" destId="{6DCC3AA7-1136-4BFA-BA27-82BC6144D79A}" srcOrd="1" destOrd="0" presId="urn:microsoft.com/office/officeart/2005/8/layout/hierarchy2"/>
    <dgm:cxn modelId="{D1194CCC-9213-457A-AB30-C3C157E022D6}" type="presParOf" srcId="{6DCC3AA7-1136-4BFA-BA27-82BC6144D79A}" destId="{2A9BD220-B95F-4341-AD39-2CCAA0FDA24C}" srcOrd="0" destOrd="0" presId="urn:microsoft.com/office/officeart/2005/8/layout/hierarchy2"/>
    <dgm:cxn modelId="{0D2DB7F9-DFC8-4ECB-B5B4-2A6DD2DE0114}" type="presParOf" srcId="{2A9BD220-B95F-4341-AD39-2CCAA0FDA24C}" destId="{63480497-6F7B-4F35-9009-11623B4A0981}" srcOrd="0" destOrd="0" presId="urn:microsoft.com/office/officeart/2005/8/layout/hierarchy2"/>
    <dgm:cxn modelId="{2C900263-4F54-4ABD-8EF6-755FDBEA3FC3}" type="presParOf" srcId="{6DCC3AA7-1136-4BFA-BA27-82BC6144D79A}" destId="{5C388C79-D060-48A8-B50D-3DFFEBD4503F}" srcOrd="1" destOrd="0" presId="urn:microsoft.com/office/officeart/2005/8/layout/hierarchy2"/>
    <dgm:cxn modelId="{C851A64C-D544-4A75-BFF0-7F8D033FC460}" type="presParOf" srcId="{5C388C79-D060-48A8-B50D-3DFFEBD4503F}" destId="{5C1A9B26-0E2F-43A0-9C6C-E1DD651B5612}" srcOrd="0" destOrd="0" presId="urn:microsoft.com/office/officeart/2005/8/layout/hierarchy2"/>
    <dgm:cxn modelId="{A11ED23A-135B-48E6-9489-101D4A355B5D}" type="presParOf" srcId="{5C388C79-D060-48A8-B50D-3DFFEBD4503F}" destId="{D17E140F-D0AD-41B8-BBC5-14DC50B800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68EF2-833F-4901-93BE-ED84CB532044}">
      <dsp:nvSpPr>
        <dsp:cNvPr id="0" name=""/>
        <dsp:cNvSpPr/>
      </dsp:nvSpPr>
      <dsp:spPr>
        <a:xfrm>
          <a:off x="7290" y="2491851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DETECTA</a:t>
          </a:r>
          <a:endParaRPr lang="es-ES" sz="2400" b="1" kern="1200" dirty="0"/>
        </a:p>
      </dsp:txBody>
      <dsp:txXfrm>
        <a:off x="38216" y="2522777"/>
        <a:ext cx="2049964" cy="994056"/>
      </dsp:txXfrm>
    </dsp:sp>
    <dsp:sp modelId="{1ACC9975-402E-45AA-BC91-D1D12B554DB9}">
      <dsp:nvSpPr>
        <dsp:cNvPr id="0" name=""/>
        <dsp:cNvSpPr/>
      </dsp:nvSpPr>
      <dsp:spPr>
        <a:xfrm rot="16513030">
          <a:off x="1479712" y="2302955"/>
          <a:ext cx="1406700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406700" y="16413"/>
              </a:lnTo>
            </a:path>
          </a:pathLst>
        </a:custGeom>
        <a:noFill/>
        <a:ln w="19050" cap="rnd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47895" y="2284201"/>
        <a:ext cx="70335" cy="70335"/>
      </dsp:txXfrm>
    </dsp:sp>
    <dsp:sp modelId="{9299E268-FE77-43CF-85DD-A01695AA5CA1}">
      <dsp:nvSpPr>
        <dsp:cNvPr id="0" name=""/>
        <dsp:cNvSpPr/>
      </dsp:nvSpPr>
      <dsp:spPr>
        <a:xfrm>
          <a:off x="2247019" y="1090978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Plataforma</a:t>
          </a:r>
          <a:endParaRPr lang="es-ES" sz="2000" b="1" kern="1200" dirty="0"/>
        </a:p>
      </dsp:txBody>
      <dsp:txXfrm>
        <a:off x="2277945" y="1121904"/>
        <a:ext cx="2049964" cy="994056"/>
      </dsp:txXfrm>
    </dsp:sp>
    <dsp:sp modelId="{3C42AC93-912D-475F-B9BA-FA1E208FFB68}">
      <dsp:nvSpPr>
        <dsp:cNvPr id="0" name=""/>
        <dsp:cNvSpPr/>
      </dsp:nvSpPr>
      <dsp:spPr>
        <a:xfrm rot="19357083">
          <a:off x="4269530" y="1338541"/>
          <a:ext cx="869596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869596" y="16413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82588" y="1333215"/>
        <a:ext cx="43479" cy="43479"/>
      </dsp:txXfrm>
    </dsp:sp>
    <dsp:sp modelId="{B30D0C04-971F-45CB-A734-F6D4549D4A2B}">
      <dsp:nvSpPr>
        <dsp:cNvPr id="0" name=""/>
        <dsp:cNvSpPr/>
      </dsp:nvSpPr>
      <dsp:spPr>
        <a:xfrm>
          <a:off x="5049821" y="563024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entra a través de página web</a:t>
          </a:r>
          <a:endParaRPr lang="es-ES" sz="1800" kern="1200" dirty="0"/>
        </a:p>
      </dsp:txBody>
      <dsp:txXfrm>
        <a:off x="5080747" y="593950"/>
        <a:ext cx="2049964" cy="994056"/>
      </dsp:txXfrm>
    </dsp:sp>
    <dsp:sp modelId="{DB39E2D0-9860-4B96-B839-1B323CDBD356}">
      <dsp:nvSpPr>
        <dsp:cNvPr id="0" name=""/>
        <dsp:cNvSpPr/>
      </dsp:nvSpPr>
      <dsp:spPr>
        <a:xfrm rot="2934684">
          <a:off x="4174430" y="2007987"/>
          <a:ext cx="1075950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075950" y="16413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85507" y="1997502"/>
        <a:ext cx="53797" cy="53797"/>
      </dsp:txXfrm>
    </dsp:sp>
    <dsp:sp modelId="{1E4054A0-E815-4397-8214-569E382A1230}">
      <dsp:nvSpPr>
        <dsp:cNvPr id="0" name=""/>
        <dsp:cNvSpPr/>
      </dsp:nvSpPr>
      <dsp:spPr>
        <a:xfrm>
          <a:off x="5065976" y="1901915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Finalidad</a:t>
          </a:r>
          <a:endParaRPr lang="es-ES" sz="1800" kern="1200" dirty="0"/>
        </a:p>
      </dsp:txBody>
      <dsp:txXfrm>
        <a:off x="5096902" y="1932841"/>
        <a:ext cx="2049964" cy="994056"/>
      </dsp:txXfrm>
    </dsp:sp>
    <dsp:sp modelId="{AAE6995B-2E70-45C1-9AA0-CE8002047B38}">
      <dsp:nvSpPr>
        <dsp:cNvPr id="0" name=""/>
        <dsp:cNvSpPr/>
      </dsp:nvSpPr>
      <dsp:spPr>
        <a:xfrm rot="19784830">
          <a:off x="7047989" y="1933265"/>
          <a:ext cx="1906209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906209" y="16413"/>
              </a:lnTo>
            </a:path>
          </a:pathLst>
        </a:custGeom>
        <a:noFill/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7953439" y="1902024"/>
        <a:ext cx="95310" cy="95310"/>
      </dsp:txXfrm>
    </dsp:sp>
    <dsp:sp modelId="{089901DD-95EC-432C-8F29-4C7163F8A17E}">
      <dsp:nvSpPr>
        <dsp:cNvPr id="0" name=""/>
        <dsp:cNvSpPr/>
      </dsp:nvSpPr>
      <dsp:spPr>
        <a:xfrm>
          <a:off x="8824396" y="941535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Introducción de Centros y usuarios</a:t>
          </a:r>
          <a:endParaRPr lang="es-ES" sz="1800" kern="1200" dirty="0"/>
        </a:p>
      </dsp:txBody>
      <dsp:txXfrm>
        <a:off x="8855322" y="972461"/>
        <a:ext cx="2049964" cy="994056"/>
      </dsp:txXfrm>
    </dsp:sp>
    <dsp:sp modelId="{3193F6CC-8689-4086-81AE-E410B63BC76B}">
      <dsp:nvSpPr>
        <dsp:cNvPr id="0" name=""/>
        <dsp:cNvSpPr/>
      </dsp:nvSpPr>
      <dsp:spPr>
        <a:xfrm rot="617338">
          <a:off x="7164422" y="2561958"/>
          <a:ext cx="1662847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662847" y="16413"/>
              </a:lnTo>
            </a:path>
          </a:pathLst>
        </a:custGeom>
        <a:noFill/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954275" y="2536801"/>
        <a:ext cx="83142" cy="83142"/>
      </dsp:txXfrm>
    </dsp:sp>
    <dsp:sp modelId="{3B761248-70A4-4885-ADD8-CD5DD93BB8BB}">
      <dsp:nvSpPr>
        <dsp:cNvPr id="0" name=""/>
        <dsp:cNvSpPr/>
      </dsp:nvSpPr>
      <dsp:spPr>
        <a:xfrm>
          <a:off x="8813901" y="2198921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Visualización de datos recogidos por la App</a:t>
          </a:r>
          <a:endParaRPr lang="es-ES" sz="1800" kern="1200" dirty="0"/>
        </a:p>
      </dsp:txBody>
      <dsp:txXfrm>
        <a:off x="8844827" y="2229847"/>
        <a:ext cx="2049964" cy="994056"/>
      </dsp:txXfrm>
    </dsp:sp>
    <dsp:sp modelId="{CA4E69F4-81FE-4552-8C0F-FC820467B894}">
      <dsp:nvSpPr>
        <dsp:cNvPr id="0" name=""/>
        <dsp:cNvSpPr/>
      </dsp:nvSpPr>
      <dsp:spPr>
        <a:xfrm rot="2723091">
          <a:off x="6828878" y="3247871"/>
          <a:ext cx="2344389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2344389" y="16413"/>
              </a:lnTo>
            </a:path>
          </a:pathLst>
        </a:custGeom>
        <a:noFill/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7942463" y="3205675"/>
        <a:ext cx="117219" cy="117219"/>
      </dsp:txXfrm>
    </dsp:sp>
    <dsp:sp modelId="{F4E35398-74D9-411F-86B3-DE623D2E649D}">
      <dsp:nvSpPr>
        <dsp:cNvPr id="0" name=""/>
        <dsp:cNvSpPr/>
      </dsp:nvSpPr>
      <dsp:spPr>
        <a:xfrm>
          <a:off x="8824354" y="3570746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7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tint val="7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Descarga de Informes (Anexos)</a:t>
          </a:r>
          <a:endParaRPr lang="es-ES" sz="1800" kern="1200" dirty="0"/>
        </a:p>
      </dsp:txBody>
      <dsp:txXfrm>
        <a:off x="8855280" y="3601672"/>
        <a:ext cx="2049964" cy="994056"/>
      </dsp:txXfrm>
    </dsp:sp>
    <dsp:sp modelId="{18F2669E-F6C8-4A01-9889-4BC1E1669A7E}">
      <dsp:nvSpPr>
        <dsp:cNvPr id="0" name=""/>
        <dsp:cNvSpPr/>
      </dsp:nvSpPr>
      <dsp:spPr>
        <a:xfrm rot="4872295">
          <a:off x="1477253" y="3752188"/>
          <a:ext cx="1515413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515413" y="16413"/>
              </a:lnTo>
            </a:path>
          </a:pathLst>
        </a:custGeom>
        <a:noFill/>
        <a:ln w="19050" cap="rnd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97075" y="3730717"/>
        <a:ext cx="75770" cy="75770"/>
      </dsp:txXfrm>
    </dsp:sp>
    <dsp:sp modelId="{F9A6E5E7-BE6E-4F86-93CE-42E3DCC12AAE}">
      <dsp:nvSpPr>
        <dsp:cNvPr id="0" name=""/>
        <dsp:cNvSpPr/>
      </dsp:nvSpPr>
      <dsp:spPr>
        <a:xfrm>
          <a:off x="2350814" y="3989445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Aplicaciones</a:t>
          </a:r>
          <a:endParaRPr lang="es-ES" sz="2000" b="1" kern="1200" dirty="0"/>
        </a:p>
      </dsp:txBody>
      <dsp:txXfrm>
        <a:off x="2381740" y="4020371"/>
        <a:ext cx="2049964" cy="994056"/>
      </dsp:txXfrm>
    </dsp:sp>
    <dsp:sp modelId="{2A9BD220-B95F-4341-AD39-2CCAA0FDA24C}">
      <dsp:nvSpPr>
        <dsp:cNvPr id="0" name=""/>
        <dsp:cNvSpPr/>
      </dsp:nvSpPr>
      <dsp:spPr>
        <a:xfrm rot="21526995">
          <a:off x="4462552" y="4493647"/>
          <a:ext cx="691184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691184" y="16413"/>
              </a:lnTo>
            </a:path>
          </a:pathLst>
        </a:custGeom>
        <a:noFill/>
        <a:ln w="19050" cap="rnd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790865" y="4492781"/>
        <a:ext cx="34559" cy="34559"/>
      </dsp:txXfrm>
    </dsp:sp>
    <dsp:sp modelId="{5C1A9B26-0E2F-43A0-9C6C-E1DD651B5612}">
      <dsp:nvSpPr>
        <dsp:cNvPr id="0" name=""/>
        <dsp:cNvSpPr/>
      </dsp:nvSpPr>
      <dsp:spPr>
        <a:xfrm>
          <a:off x="5153659" y="3974768"/>
          <a:ext cx="2111816" cy="1055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Diseñadas para ser utilizadas en Tablet (Android)</a:t>
          </a:r>
          <a:endParaRPr lang="es-ES" sz="1800" kern="1200" dirty="0"/>
        </a:p>
      </dsp:txBody>
      <dsp:txXfrm>
        <a:off x="5184585" y="4005694"/>
        <a:ext cx="2049964" cy="99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2DD0-5022-40A3-986A-67B055DCFD9F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51CA2-8764-41EC-858A-3795C9309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233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574F-89AE-4816-80A0-2CE5F35DE818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3597A-6116-40C3-8BEF-A57B8C1DBD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76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Líneas</a:t>
            </a:r>
            <a:r>
              <a:rPr lang="es-ES" baseline="0" dirty="0" smtClean="0"/>
              <a:t> de atención a la diversidad: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Promoción de la cultura inclusiva.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Prevención,</a:t>
            </a:r>
            <a:r>
              <a:rPr lang="es-ES" baseline="0" dirty="0" smtClean="0"/>
              <a:t> detección e intervención temprana.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Mejora</a:t>
            </a:r>
            <a:r>
              <a:rPr lang="es-ES" baseline="0" dirty="0" smtClean="0"/>
              <a:t> de los indicadores internacionales.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Participación de las familias.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Investigación, innovación y evaluación sobre prácticas inclusivas.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Igualdad, no violencia y respeto.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597A-6116-40C3-8BEF-A57B8C1DBD9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67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acción tutorial orientará el proceso educativo individual y colectivo de los alumnos a través de: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Su inclusión y participación en la vida del centro.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Seguimiento individualizado de su proceso de aprendizaje.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La toma de decisiones relacionadas con su evolución académica.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Signos de alerta: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Problemas en la conciencia fonológica 	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Retraso del habla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Dificultades en la comprensión oral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Escaso vocabulario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Poca fluidez lectora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597A-6116-40C3-8BEF-A57B8C1DBD9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2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Asignaturas de libre configuración autonómica: 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Segunda Lengua Extranjera en quinto y sexto curso. 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Algún área más, que podrá ser de profundización o refuerzo de las áreas troncales.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Otras áreas relacionadas con el aprendizaje del sistema braille, la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tiflotecnología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autonomía personal y las lenguas de signos. 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ESO: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Conocimiento de lengua y matemáticas (1º y 2º ESO)</a:t>
            </a:r>
            <a:endParaRPr lang="es-ES" dirty="0" smtClean="0"/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Segunda lengua extranjera (1º, 2º y 3º ESO)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Iniciación a la actividad emprendedora y empresarial (3º ESO)</a:t>
            </a:r>
          </a:p>
          <a:p>
            <a:endParaRPr lang="es-ES" dirty="0" smtClean="0"/>
          </a:p>
          <a:p>
            <a:r>
              <a:rPr lang="es-ES" dirty="0" smtClean="0"/>
              <a:t>Personalización</a:t>
            </a:r>
            <a:r>
              <a:rPr lang="es-ES" baseline="0" dirty="0" smtClean="0"/>
              <a:t> del aprendizaje:</a:t>
            </a:r>
          </a:p>
          <a:p>
            <a:r>
              <a:rPr lang="es-ES" baseline="0" dirty="0" smtClean="0"/>
              <a:t>	Atendiendo a diferentes ritmos</a:t>
            </a:r>
          </a:p>
          <a:p>
            <a:r>
              <a:rPr lang="es-ES" baseline="0" dirty="0" smtClean="0"/>
              <a:t>	Adaptando los elementos curriculares</a:t>
            </a:r>
          </a:p>
          <a:p>
            <a:r>
              <a:rPr lang="es-ES" baseline="0" dirty="0" smtClean="0"/>
              <a:t>	A través de las metodologías activas donde el alumnado es protagonista de su aprendizaje.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3597A-6116-40C3-8BEF-A57B8C1DBD9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92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942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73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74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591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7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87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46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7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18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10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17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16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63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97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8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4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92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06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48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6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7A3C38-F9A6-4207-9DCE-79C32B2D5A03}" type="datetimeFigureOut">
              <a:rPr lang="es-ES" smtClean="0"/>
              <a:t>26/11/2019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935548-1F38-41F1-BB5F-646D9354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Jornada%20DEAS/ANEXO_II_Autorizaci&#243;n_Evaluacion_documento.doc" TargetMode="External"/><Relationship Id="rId2" Type="http://schemas.openxmlformats.org/officeDocument/2006/relationships/hyperlink" Target="Jornada%20DEAS/ANEXO_I_Derivaci&#243;n_documento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Jornada%20DEAS/ANEXO_III_Evaluacion_psicopedagogica_documento.do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5754" y="2696901"/>
            <a:ext cx="8825658" cy="2148464"/>
          </a:xfrm>
        </p:spPr>
        <p:txBody>
          <a:bodyPr/>
          <a:lstStyle/>
          <a:p>
            <a:pPr algn="ctr"/>
            <a:r>
              <a:rPr lang="es-ES" dirty="0" smtClean="0"/>
              <a:t>La atención a las DEAS en Castilla y León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2" y="597646"/>
            <a:ext cx="1857634" cy="8192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7240" y="1632658"/>
            <a:ext cx="3541853" cy="1845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/>
                </a:solidFill>
                <a:latin typeface="+mj-lt"/>
              </a:rPr>
              <a:t>Dirección </a:t>
            </a:r>
            <a:r>
              <a:rPr lang="es-ES" sz="800" dirty="0" smtClean="0">
                <a:solidFill>
                  <a:schemeClr val="bg1"/>
                </a:solidFill>
                <a:latin typeface="+mj-lt"/>
              </a:rPr>
              <a:t>General de Formación Profesional, </a:t>
            </a:r>
          </a:p>
          <a:p>
            <a:pPr algn="ctr"/>
            <a:r>
              <a:rPr lang="es-ES" sz="800" dirty="0" smtClean="0">
                <a:solidFill>
                  <a:schemeClr val="bg1"/>
                </a:solidFill>
                <a:latin typeface="+mj-lt"/>
              </a:rPr>
              <a:t>Régimen Especial y Equidad Educativa</a:t>
            </a:r>
          </a:p>
          <a:p>
            <a:pPr algn="ctr"/>
            <a:r>
              <a:rPr lang="es-ES" sz="800" dirty="0" smtClean="0">
                <a:solidFill>
                  <a:schemeClr val="bg1"/>
                </a:solidFill>
                <a:latin typeface="+mj-lt"/>
              </a:rPr>
              <a:t>Servicio </a:t>
            </a:r>
            <a:r>
              <a:rPr lang="es-ES" sz="800" dirty="0" smtClean="0">
                <a:solidFill>
                  <a:schemeClr val="bg1"/>
                </a:solidFill>
                <a:latin typeface="+mj-lt"/>
              </a:rPr>
              <a:t>de equidad, </a:t>
            </a:r>
            <a:r>
              <a:rPr lang="es-ES" sz="800" dirty="0" smtClean="0">
                <a:solidFill>
                  <a:schemeClr val="bg1"/>
                </a:solidFill>
                <a:latin typeface="+mj-lt"/>
              </a:rPr>
              <a:t>igualdad</a:t>
            </a:r>
            <a:r>
              <a:rPr lang="es-ES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800" dirty="0" smtClean="0">
                <a:solidFill>
                  <a:schemeClr val="bg1"/>
                </a:solidFill>
                <a:latin typeface="+mj-lt"/>
              </a:rPr>
              <a:t>y </a:t>
            </a:r>
            <a:r>
              <a:rPr lang="es-ES" sz="800" dirty="0" smtClean="0">
                <a:solidFill>
                  <a:schemeClr val="bg1"/>
                </a:solidFill>
                <a:latin typeface="+mj-lt"/>
              </a:rPr>
              <a:t>orientación educativa</a:t>
            </a:r>
            <a:endParaRPr lang="es-E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21" y="835629"/>
            <a:ext cx="1862026" cy="5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2867" y="910606"/>
            <a:ext cx="9953297" cy="706964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3. Mejora </a:t>
            </a:r>
            <a:r>
              <a:rPr lang="es-ES" dirty="0"/>
              <a:t>de las tasas de </a:t>
            </a:r>
            <a:r>
              <a:rPr lang="es-ES" dirty="0" smtClean="0"/>
              <a:t>titulados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0731" y="3300248"/>
            <a:ext cx="9900745" cy="2719551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es-ES" dirty="0" smtClean="0"/>
              <a:t>Programa de Mejora del </a:t>
            </a:r>
            <a:r>
              <a:rPr lang="es-ES" dirty="0"/>
              <a:t>É</a:t>
            </a:r>
            <a:r>
              <a:rPr lang="es-ES" dirty="0" smtClean="0"/>
              <a:t>xito </a:t>
            </a:r>
            <a:r>
              <a:rPr lang="es-ES" dirty="0"/>
              <a:t>E</a:t>
            </a:r>
            <a:r>
              <a:rPr lang="es-ES" dirty="0" smtClean="0"/>
              <a:t>ducativo regulado por la </a:t>
            </a:r>
            <a:r>
              <a:rPr lang="es-ES" dirty="0"/>
              <a:t>ORDEN </a:t>
            </a:r>
            <a:r>
              <a:rPr lang="es-ES" dirty="0" smtClean="0"/>
              <a:t>EDU/136/2019. </a:t>
            </a:r>
          </a:p>
          <a:p>
            <a:pPr>
              <a:buFont typeface="+mj-lt"/>
              <a:buAutoNum type="alphaUcPeriod"/>
            </a:pPr>
            <a:r>
              <a:rPr lang="es-ES" dirty="0" smtClean="0"/>
              <a:t>Intercambio de información entre etapas. </a:t>
            </a:r>
          </a:p>
          <a:p>
            <a:pPr>
              <a:buFont typeface="+mj-lt"/>
              <a:buAutoNum type="alphaUcPeriod"/>
            </a:pPr>
            <a:r>
              <a:rPr lang="es-ES" dirty="0" smtClean="0">
                <a:solidFill>
                  <a:srgbClr val="404040"/>
                </a:solidFill>
              </a:rPr>
              <a:t>Participación de las familias.</a:t>
            </a:r>
            <a:endParaRPr lang="es-E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786" y="973668"/>
            <a:ext cx="9974317" cy="706964"/>
          </a:xfrm>
        </p:spPr>
        <p:txBody>
          <a:bodyPr/>
          <a:lstStyle/>
          <a:p>
            <a:r>
              <a:rPr lang="es-ES" dirty="0" smtClean="0"/>
              <a:t>A. Programa </a:t>
            </a:r>
            <a:r>
              <a:rPr lang="es-ES" dirty="0"/>
              <a:t>de Mejora del Éxito Educativo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2134" y="2827282"/>
            <a:ext cx="8825659" cy="3192517"/>
          </a:xfrm>
        </p:spPr>
        <p:txBody>
          <a:bodyPr/>
          <a:lstStyle/>
          <a:p>
            <a:r>
              <a:rPr lang="es-ES" dirty="0" smtClean="0"/>
              <a:t>Líneas </a:t>
            </a:r>
            <a:r>
              <a:rPr lang="es-ES" dirty="0"/>
              <a:t>de actuación: </a:t>
            </a:r>
          </a:p>
          <a:p>
            <a:pPr lvl="1"/>
            <a:r>
              <a:rPr lang="es-ES" dirty="0"/>
              <a:t>Refuerzo académico y acompañamiento educativo, fortaleciendo los procesos de enseñanza-aprendizaje y adaptándose a las necesidades del alumnado. </a:t>
            </a:r>
          </a:p>
          <a:p>
            <a:pPr lvl="1"/>
            <a:r>
              <a:rPr lang="es-ES" dirty="0"/>
              <a:t>Motivación y orientación educativa extraordinaria que facilite la continuidad del alumnado en el sistema educativo. </a:t>
            </a:r>
          </a:p>
          <a:p>
            <a:endParaRPr lang="es-ES" dirty="0"/>
          </a:p>
        </p:txBody>
      </p:sp>
      <p:pic>
        <p:nvPicPr>
          <p:cNvPr id="4098" name="Picture 2" descr="Reunión, Negocio, Lluvia De Id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53" y="4815069"/>
            <a:ext cx="1872339" cy="13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422" y="973668"/>
            <a:ext cx="9764110" cy="706964"/>
          </a:xfrm>
        </p:spPr>
        <p:txBody>
          <a:bodyPr/>
          <a:lstStyle/>
          <a:p>
            <a:r>
              <a:rPr lang="es-ES" dirty="0"/>
              <a:t>A. Programa de Mejora del Éxito Educativo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213" y="2406869"/>
            <a:ext cx="10142483" cy="441436"/>
          </a:xfrm>
        </p:spPr>
        <p:txBody>
          <a:bodyPr>
            <a:normAutofit/>
          </a:bodyPr>
          <a:lstStyle/>
          <a:p>
            <a:r>
              <a:rPr lang="es-ES" dirty="0"/>
              <a:t>Medidas de Mejora del Éxito </a:t>
            </a:r>
            <a:r>
              <a:rPr lang="es-ES" dirty="0" smtClean="0"/>
              <a:t>Educativo</a:t>
            </a:r>
            <a:r>
              <a:rPr lang="es-ES" dirty="0"/>
              <a:t> </a:t>
            </a:r>
            <a:r>
              <a:rPr lang="es-ES" dirty="0" smtClean="0"/>
              <a:t>(ORDEN EDU/136/2019): </a:t>
            </a:r>
          </a:p>
          <a:p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73612"/>
              </p:ext>
            </p:extLst>
          </p:nvPr>
        </p:nvGraphicFramePr>
        <p:xfrm>
          <a:off x="1499389" y="3002110"/>
          <a:ext cx="903889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877">
                  <a:extLst>
                    <a:ext uri="{9D8B030D-6E8A-4147-A177-3AD203B41FA5}">
                      <a16:colId xmlns:a16="http://schemas.microsoft.com/office/drawing/2014/main" val="2870219851"/>
                    </a:ext>
                  </a:extLst>
                </a:gridCol>
                <a:gridCol w="1404041">
                  <a:extLst>
                    <a:ext uri="{9D8B030D-6E8A-4147-A177-3AD203B41FA5}">
                      <a16:colId xmlns:a16="http://schemas.microsoft.com/office/drawing/2014/main" val="350118115"/>
                    </a:ext>
                  </a:extLst>
                </a:gridCol>
                <a:gridCol w="2027688">
                  <a:extLst>
                    <a:ext uri="{9D8B030D-6E8A-4147-A177-3AD203B41FA5}">
                      <a16:colId xmlns:a16="http://schemas.microsoft.com/office/drawing/2014/main" val="1418193321"/>
                    </a:ext>
                  </a:extLst>
                </a:gridCol>
                <a:gridCol w="1831596">
                  <a:extLst>
                    <a:ext uri="{9D8B030D-6E8A-4147-A177-3AD203B41FA5}">
                      <a16:colId xmlns:a16="http://schemas.microsoft.com/office/drawing/2014/main" val="4134316253"/>
                    </a:ext>
                  </a:extLst>
                </a:gridCol>
                <a:gridCol w="2215696">
                  <a:extLst>
                    <a:ext uri="{9D8B030D-6E8A-4147-A177-3AD203B41FA5}">
                      <a16:colId xmlns:a16="http://schemas.microsoft.com/office/drawing/2014/main" val="3990600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Educación</a:t>
                      </a:r>
                      <a:r>
                        <a:rPr lang="es-ES" sz="1600" baseline="0" dirty="0" smtClean="0"/>
                        <a:t> primaria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Educación secundaria</a:t>
                      </a:r>
                      <a:r>
                        <a:rPr lang="es-ES" sz="1600" baseline="0" dirty="0" smtClean="0"/>
                        <a:t> obligatoria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Educación secundaria</a:t>
                      </a:r>
                      <a:r>
                        <a:rPr lang="es-ES" sz="1600" baseline="0" dirty="0" smtClean="0"/>
                        <a:t> obligatoria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Educación secundaria</a:t>
                      </a:r>
                      <a:r>
                        <a:rPr lang="es-ES" sz="1600" baseline="0" dirty="0" smtClean="0"/>
                        <a:t> obligatoria</a:t>
                      </a:r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Apoyo y seguimiento educativo en período estival en primaria y secundaria.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Acompañamiento educativo personalizado al alumnado y a las familias.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6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Refuerzo educativo en</a:t>
                      </a:r>
                      <a:r>
                        <a:rPr lang="es-ES" sz="1600" baseline="0" dirty="0" smtClean="0"/>
                        <a:t> el área de lengua castellana y literatura y matemáticas</a:t>
                      </a:r>
                      <a:r>
                        <a:rPr lang="es-ES" sz="1600" dirty="0" smtClean="0"/>
                        <a:t>.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Dentro del horario lectivo.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Mejora del proceso de aprendizaje en los tres primeros cursos de  la ESO.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Dentro del horario lectivo.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Acompañamiento a la titulación en 4º </a:t>
                      </a:r>
                      <a:r>
                        <a:rPr lang="es-ES" sz="1600" baseline="0" dirty="0" smtClean="0"/>
                        <a:t>ESO ante el riesgo de no conseguir el titulo de graduado.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En horario lectivo o no. </a:t>
                      </a:r>
                      <a:endParaRPr lang="es-ES" sz="1600" dirty="0" smtClean="0"/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Impartición de clases extraordinarias fuera del período lectivo al alumnado de 4º</a:t>
                      </a:r>
                      <a:r>
                        <a:rPr lang="es-ES" sz="1600" baseline="0" dirty="0" smtClean="0"/>
                        <a:t> ESO</a:t>
                      </a:r>
                      <a:r>
                        <a:rPr lang="es-ES" sz="1600" dirty="0" smtClean="0"/>
                        <a:t>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Preparación pruebas extraordinarias.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4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9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787" y="1278469"/>
            <a:ext cx="10005848" cy="706964"/>
          </a:xfrm>
        </p:spPr>
        <p:txBody>
          <a:bodyPr/>
          <a:lstStyle/>
          <a:p>
            <a:r>
              <a:rPr lang="es-ES" dirty="0" smtClean="0"/>
              <a:t>B. Intercambio </a:t>
            </a:r>
            <a:r>
              <a:rPr lang="es-ES" dirty="0"/>
              <a:t>de información entre etapas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786" y="2333296"/>
            <a:ext cx="10899228" cy="425668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Según el Decreto </a:t>
            </a:r>
            <a:r>
              <a:rPr lang="es-ES_tradnl" dirty="0">
                <a:cs typeface="Calibri" panose="020F0502020204030204" pitchFamily="34" charset="0"/>
              </a:rPr>
              <a:t>26/2016 </a:t>
            </a:r>
            <a:r>
              <a:rPr lang="es-ES" dirty="0" smtClean="0"/>
              <a:t>se </a:t>
            </a:r>
            <a:r>
              <a:rPr lang="es-ES" dirty="0"/>
              <a:t>garantizará la coordinación entre la educación primaria y la </a:t>
            </a:r>
            <a:r>
              <a:rPr lang="es-ES" dirty="0" smtClean="0"/>
              <a:t>ESO, </a:t>
            </a:r>
            <a:r>
              <a:rPr lang="es-ES" dirty="0"/>
              <a:t>con el fin de facilitar la transición entre ambas etapas.</a:t>
            </a:r>
            <a:endParaRPr lang="es-ES" dirty="0" smtClean="0"/>
          </a:p>
          <a:p>
            <a:r>
              <a:rPr lang="es-ES" dirty="0" smtClean="0"/>
              <a:t>Según la </a:t>
            </a:r>
            <a:r>
              <a:rPr lang="es-ES_tradnl" dirty="0" smtClean="0">
                <a:cs typeface="Calibri" panose="020F0502020204030204" pitchFamily="34" charset="0"/>
              </a:rPr>
              <a:t>ORDEN EDU/362/2015 se establecerá: </a:t>
            </a:r>
          </a:p>
          <a:p>
            <a:pPr lvl="1"/>
            <a:r>
              <a:rPr lang="es-ES" dirty="0" smtClean="0"/>
              <a:t>Mecanismos de coordinación </a:t>
            </a:r>
            <a:r>
              <a:rPr lang="es-ES" dirty="0"/>
              <a:t>d</a:t>
            </a:r>
            <a:r>
              <a:rPr lang="es-ES" dirty="0" smtClean="0"/>
              <a:t>el departamento de orientación (DO) con los centros que imparten educación primaria de la zona y equipos de orientación educativa y psicopedagógica.</a:t>
            </a:r>
          </a:p>
          <a:p>
            <a:pPr lvl="1"/>
            <a:r>
              <a:rPr lang="es-ES" dirty="0" smtClean="0"/>
              <a:t>Mecanismos de coordinación del DO del IES con los centros  que impartan educación secundaria postobligatoria.</a:t>
            </a:r>
          </a:p>
          <a:p>
            <a:pPr lvl="1"/>
            <a:r>
              <a:rPr lang="es-ES" dirty="0" smtClean="0"/>
              <a:t>Acogida y orientación al alumnado que se incorpora al IES en 1º de la ESO.</a:t>
            </a:r>
            <a:endParaRPr lang="es-ES" dirty="0"/>
          </a:p>
          <a:p>
            <a:r>
              <a:rPr lang="es-ES" dirty="0"/>
              <a:t> </a:t>
            </a:r>
            <a:r>
              <a:rPr lang="es-ES" i="1" dirty="0"/>
              <a:t>RESOLUCIÓN de 3 de junio de </a:t>
            </a:r>
            <a:r>
              <a:rPr lang="es-ES" i="1" dirty="0" smtClean="0"/>
              <a:t>2019 por la que establecen las instrucciones de inicio de curso:</a:t>
            </a:r>
            <a:endParaRPr lang="es-ES" dirty="0"/>
          </a:p>
          <a:p>
            <a:pPr lvl="1"/>
            <a:r>
              <a:rPr lang="es-ES" dirty="0"/>
              <a:t>Reuniones de coordinación de los orientadores de los </a:t>
            </a:r>
            <a:r>
              <a:rPr lang="es-ES" dirty="0" smtClean="0"/>
              <a:t>DO del IES </a:t>
            </a:r>
            <a:r>
              <a:rPr lang="es-ES" dirty="0"/>
              <a:t>con los </a:t>
            </a:r>
            <a:r>
              <a:rPr lang="es-ES" dirty="0" smtClean="0"/>
              <a:t>orientadores </a:t>
            </a:r>
            <a:r>
              <a:rPr lang="es-ES" dirty="0"/>
              <a:t>de los centros integrados de formación </a:t>
            </a:r>
            <a:r>
              <a:rPr lang="es-ES" dirty="0" smtClean="0"/>
              <a:t>profesional. </a:t>
            </a:r>
          </a:p>
          <a:p>
            <a:pPr lvl="1"/>
            <a:r>
              <a:rPr lang="es-ES" dirty="0" smtClean="0"/>
              <a:t>La </a:t>
            </a:r>
            <a:r>
              <a:rPr lang="es-ES" dirty="0"/>
              <a:t>coordinación referida al alumnado con necesidad específica de apoyo educativo incluirá una reunión entre los departamentos de orientación de los </a:t>
            </a:r>
            <a:r>
              <a:rPr lang="es-ES" dirty="0" smtClean="0"/>
              <a:t>IES </a:t>
            </a:r>
            <a:r>
              <a:rPr lang="es-ES" dirty="0"/>
              <a:t>y los equipos de orientación que atienden a los centros de educación infantil y primaria. Esta reunión de coordinación se realizará antes del comienzo de las actividades lectivas del curso en el que se produce el cambio de etapa.</a:t>
            </a:r>
          </a:p>
        </p:txBody>
      </p:sp>
    </p:spTree>
    <p:extLst>
      <p:ext uri="{BB962C8B-B14F-4D97-AF65-F5344CB8AC3E}">
        <p14:creationId xmlns:p14="http://schemas.microsoft.com/office/powerpoint/2010/main" val="26290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787" y="1278469"/>
            <a:ext cx="10005848" cy="706964"/>
          </a:xfrm>
        </p:spPr>
        <p:txBody>
          <a:bodyPr/>
          <a:lstStyle/>
          <a:p>
            <a:r>
              <a:rPr lang="es-ES" dirty="0" smtClean="0"/>
              <a:t>B. Intercambio </a:t>
            </a:r>
            <a:r>
              <a:rPr lang="es-ES" dirty="0"/>
              <a:t>de información entre etapas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786" y="2754351"/>
            <a:ext cx="10899228" cy="338369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404040"/>
                </a:solidFill>
              </a:rPr>
              <a:t>Actuaciones: </a:t>
            </a:r>
          </a:p>
          <a:p>
            <a:pPr lvl="1"/>
            <a:r>
              <a:rPr lang="es-ES" dirty="0" smtClean="0"/>
              <a:t>Al inicio de la escolarización en educación infantil a través del periodo de adaptación y recogida de información relevante a nivel académico.</a:t>
            </a:r>
          </a:p>
          <a:p>
            <a:pPr lvl="1"/>
            <a:r>
              <a:rPr lang="es-ES" dirty="0" smtClean="0"/>
              <a:t>Cambio de etapa de educación infantil a educación primaria y entre ciclos en la etapa de primaria, esto requiere una coordinación estrecha entre los tutores/as a través de reuniones desde principio de curso realizando un trabajo conjunto.</a:t>
            </a:r>
          </a:p>
          <a:p>
            <a:pPr lvl="1"/>
            <a:r>
              <a:rPr lang="es-ES" dirty="0" smtClean="0"/>
              <a:t>En relación con la promoción o repetición de curso se tendrán en cuenta los criterios de promoción establecidos en la normativa así como la posibilidad de integración social del alumnado, autoestima, …</a:t>
            </a:r>
          </a:p>
          <a:p>
            <a:pPr lvl="1"/>
            <a:endParaRPr lang="es-ES" dirty="0"/>
          </a:p>
        </p:txBody>
      </p:sp>
      <p:pic>
        <p:nvPicPr>
          <p:cNvPr id="5122" name="Picture 2" descr="https://image.shutterstock.com/image-photo/green-figure-person-unites-other-260nw-1427728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19" y="5417255"/>
            <a:ext cx="1727478" cy="10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5932" y="973668"/>
            <a:ext cx="10520854" cy="706964"/>
          </a:xfrm>
        </p:spPr>
        <p:txBody>
          <a:bodyPr/>
          <a:lstStyle/>
          <a:p>
            <a:r>
              <a:rPr lang="es-ES" dirty="0"/>
              <a:t>B. Intercambio de información entre etapas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4194" y="3132082"/>
            <a:ext cx="10668000" cy="2961289"/>
          </a:xfrm>
        </p:spPr>
        <p:txBody>
          <a:bodyPr>
            <a:normAutofit/>
          </a:bodyPr>
          <a:lstStyle/>
          <a:p>
            <a:pPr lvl="1"/>
            <a:r>
              <a:rPr lang="es-ES" dirty="0" smtClean="0"/>
              <a:t>En la ESO se establecen mecanismos </a:t>
            </a:r>
            <a:r>
              <a:rPr lang="es-ES" dirty="0"/>
              <a:t>de coordinación con los centros que </a:t>
            </a:r>
            <a:r>
              <a:rPr lang="es-ES" dirty="0" smtClean="0"/>
              <a:t>imparten </a:t>
            </a:r>
            <a:r>
              <a:rPr lang="es-ES" dirty="0"/>
              <a:t>educación </a:t>
            </a:r>
            <a:r>
              <a:rPr lang="es-ES" dirty="0" smtClean="0"/>
              <a:t>primaria </a:t>
            </a:r>
            <a:r>
              <a:rPr lang="es-ES" dirty="0"/>
              <a:t>y los equipos de orientación educativa y </a:t>
            </a:r>
            <a:r>
              <a:rPr lang="es-ES" dirty="0" smtClean="0"/>
              <a:t>psicopedagógica, llevando a cabo una reunión al finalizar el curso y otra el comienzo del curso siguiente.</a:t>
            </a:r>
            <a:endParaRPr lang="es-ES" dirty="0"/>
          </a:p>
          <a:p>
            <a:pPr lvl="1"/>
            <a:r>
              <a:rPr lang="es-ES" dirty="0" smtClean="0"/>
              <a:t>Planificación</a:t>
            </a:r>
            <a:r>
              <a:rPr lang="es-ES" dirty="0"/>
              <a:t>, organización y temporalización de las actuaciones de acogida y orientación para el alumnado que se incorpora a primer curso de </a:t>
            </a:r>
            <a:r>
              <a:rPr lang="es-ES" dirty="0" smtClean="0"/>
              <a:t>la ESO </a:t>
            </a:r>
            <a:r>
              <a:rPr lang="es-ES" dirty="0"/>
              <a:t>para facilitar la transición y la continuidad del proceso educativo.</a:t>
            </a:r>
          </a:p>
          <a:p>
            <a:pPr lvl="1"/>
            <a:r>
              <a:rPr lang="es-ES" dirty="0" smtClean="0"/>
              <a:t>Planificación</a:t>
            </a:r>
            <a:r>
              <a:rPr lang="es-ES" dirty="0"/>
              <a:t>, organización y temporalización de las actuaciones de la orientación académica y profesional con el alumnado del centro que </a:t>
            </a:r>
            <a:r>
              <a:rPr lang="es-ES" dirty="0" smtClean="0"/>
              <a:t>incluirá, </a:t>
            </a:r>
            <a:r>
              <a:rPr lang="es-ES" dirty="0"/>
              <a:t>en todo caso, en tercer o cuarto curso, la visita a centros de trabajo y ciclos formativos.</a:t>
            </a:r>
          </a:p>
        </p:txBody>
      </p:sp>
    </p:spTree>
    <p:extLst>
      <p:ext uri="{BB962C8B-B14F-4D97-AF65-F5344CB8AC3E}">
        <p14:creationId xmlns:p14="http://schemas.microsoft.com/office/powerpoint/2010/main" val="3690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409" y="935473"/>
            <a:ext cx="11184673" cy="706964"/>
          </a:xfrm>
        </p:spPr>
        <p:txBody>
          <a:bodyPr/>
          <a:lstStyle/>
          <a:p>
            <a:pPr algn="ctr"/>
            <a:r>
              <a:rPr lang="es-ES" dirty="0" smtClean="0"/>
              <a:t>MEDIDAS ATENCIÓN A LA DIVERSIDAD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54177" cy="3416300"/>
          </a:xfrm>
        </p:spPr>
        <p:txBody>
          <a:bodyPr>
            <a:normAutofit/>
          </a:bodyPr>
          <a:lstStyle/>
          <a:p>
            <a:r>
              <a:rPr lang="es-ES" dirty="0" smtClean="0"/>
              <a:t>En primer lugar y siguiendo la ORDEN EDU/1152/2010 el profesorado pondrá en marcha las </a:t>
            </a:r>
            <a:r>
              <a:rPr lang="es-ES" b="1" dirty="0" smtClean="0"/>
              <a:t>medidas ordinarias de atención a la diversidad </a:t>
            </a:r>
            <a:r>
              <a:rPr lang="es-ES" dirty="0" smtClean="0"/>
              <a:t>que se incluyen en el plan de atención a la diversidad y que pretenden atender a las necesidades educativas de todo el alumnado. </a:t>
            </a:r>
          </a:p>
          <a:p>
            <a:r>
              <a:rPr lang="es-ES" dirty="0"/>
              <a:t> </a:t>
            </a:r>
            <a:r>
              <a:rPr lang="es-ES" dirty="0" smtClean="0"/>
              <a:t>El </a:t>
            </a:r>
            <a:r>
              <a:rPr lang="es-ES" b="1" dirty="0" smtClean="0"/>
              <a:t>plan de atención a la diversidad </a:t>
            </a:r>
            <a:r>
              <a:rPr lang="es-ES" dirty="0" smtClean="0"/>
              <a:t>se elaborará de acuerdo a una serie de principios generales de actuación algunos de ellos son:</a:t>
            </a:r>
          </a:p>
          <a:p>
            <a:pPr lvl="1"/>
            <a:r>
              <a:rPr lang="es-ES" dirty="0" smtClean="0"/>
              <a:t>Individualización de la enseñanza.</a:t>
            </a:r>
          </a:p>
          <a:p>
            <a:pPr lvl="1"/>
            <a:r>
              <a:rPr lang="es-ES" dirty="0" smtClean="0"/>
              <a:t>Equidad y excelencia.</a:t>
            </a:r>
          </a:p>
          <a:p>
            <a:pPr lvl="1"/>
            <a:r>
              <a:rPr lang="es-ES" dirty="0" smtClean="0"/>
              <a:t>Detección e identificación temprana de las necesidades.</a:t>
            </a:r>
          </a:p>
          <a:p>
            <a:pPr lvl="1"/>
            <a:r>
              <a:rPr lang="es-ES" dirty="0" smtClean="0"/>
              <a:t>Igualdad de oportunidades de acceso, permanencia y promoción.</a:t>
            </a:r>
            <a:endParaRPr lang="es-ES" dirty="0"/>
          </a:p>
          <a:p>
            <a:endParaRPr lang="es-ES" dirty="0"/>
          </a:p>
        </p:txBody>
      </p:sp>
      <p:pic>
        <p:nvPicPr>
          <p:cNvPr id="6146" name="Picture 2" descr="El Amor, Amar, Me, Niño, Esperan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11" y="4809362"/>
            <a:ext cx="999379" cy="12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427" y="970208"/>
            <a:ext cx="10731062" cy="706964"/>
          </a:xfrm>
        </p:spPr>
        <p:txBody>
          <a:bodyPr/>
          <a:lstStyle/>
          <a:p>
            <a:pPr algn="ctr"/>
            <a:r>
              <a:rPr lang="es-ES" dirty="0"/>
              <a:t>MEDIDAS ATENCIÓN A LA DIVERSIDAD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3726" y="2587082"/>
            <a:ext cx="10227749" cy="3950353"/>
          </a:xfrm>
        </p:spPr>
        <p:txBody>
          <a:bodyPr>
            <a:normAutofit/>
          </a:bodyPr>
          <a:lstStyle/>
          <a:p>
            <a:r>
              <a:rPr lang="es-ES" dirty="0" smtClean="0"/>
              <a:t>Las </a:t>
            </a:r>
            <a:r>
              <a:rPr lang="es-ES" b="1" dirty="0" smtClean="0"/>
              <a:t>medidas ordinarias </a:t>
            </a:r>
            <a:r>
              <a:rPr lang="es-ES" dirty="0" smtClean="0"/>
              <a:t>se refieren a aspectos organizativos y metodológicos. De acuerdo </a:t>
            </a:r>
            <a:r>
              <a:rPr lang="es-ES" dirty="0"/>
              <a:t>al </a:t>
            </a:r>
            <a:r>
              <a:rPr lang="es-ES" i="1" dirty="0"/>
              <a:t>DECRETO 26/2016, </a:t>
            </a:r>
            <a:r>
              <a:rPr lang="es-ES" dirty="0"/>
              <a:t>de </a:t>
            </a:r>
            <a:r>
              <a:rPr lang="es-ES" b="1" dirty="0"/>
              <a:t>educación primaria</a:t>
            </a:r>
            <a:r>
              <a:rPr lang="es-ES" dirty="0"/>
              <a:t>, son:</a:t>
            </a:r>
          </a:p>
          <a:p>
            <a:pPr lvl="1"/>
            <a:r>
              <a:rPr lang="es-ES" dirty="0"/>
              <a:t>Los planes de acogida: actuaciones en los momentos de incorporación del alumnado.</a:t>
            </a:r>
          </a:p>
          <a:p>
            <a:pPr lvl="1"/>
            <a:r>
              <a:rPr lang="es-ES" dirty="0"/>
              <a:t>Transición entre etapas educativas.</a:t>
            </a:r>
          </a:p>
          <a:p>
            <a:pPr lvl="1"/>
            <a:r>
              <a:rPr lang="es-ES" dirty="0" smtClean="0"/>
              <a:t>Seguimiento </a:t>
            </a:r>
            <a:r>
              <a:rPr lang="es-ES" dirty="0"/>
              <a:t>y acción tutorial individual y grupal.</a:t>
            </a:r>
          </a:p>
          <a:p>
            <a:pPr lvl="1"/>
            <a:r>
              <a:rPr lang="es-ES" dirty="0" smtClean="0"/>
              <a:t>Equipo docente: evaluación inicial, adecuación de las programaciones didácticas y participación en las </a:t>
            </a:r>
            <a:r>
              <a:rPr lang="es-ES" dirty="0"/>
              <a:t>evaluaciones </a:t>
            </a:r>
            <a:r>
              <a:rPr lang="es-ES" dirty="0" smtClean="0"/>
              <a:t>trimestrales (coordinación del profesorado).</a:t>
            </a:r>
            <a:endParaRPr lang="es-ES" dirty="0"/>
          </a:p>
          <a:p>
            <a:pPr lvl="1"/>
            <a:r>
              <a:rPr lang="es-ES" dirty="0" smtClean="0"/>
              <a:t>Las </a:t>
            </a:r>
            <a:r>
              <a:rPr lang="es-ES" dirty="0"/>
              <a:t>actuaciones preventivas y de detección de dificultades de aprendizaje dirigidas a todo el </a:t>
            </a:r>
            <a:r>
              <a:rPr lang="es-ES" dirty="0" smtClean="0"/>
              <a:t>alumnado (signos de riesgo).</a:t>
            </a:r>
            <a:endParaRPr lang="es-ES" dirty="0"/>
          </a:p>
          <a:p>
            <a:pPr lvl="1"/>
            <a:r>
              <a:rPr lang="es-ES" dirty="0" smtClean="0"/>
              <a:t>Los </a:t>
            </a:r>
            <a:r>
              <a:rPr lang="es-ES" dirty="0"/>
              <a:t>agrupamientos flexibles heterogéneos, de refuerzo o apoyo en las áreas instrumentales.</a:t>
            </a:r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678" y="962516"/>
            <a:ext cx="10816683" cy="706964"/>
          </a:xfrm>
        </p:spPr>
        <p:txBody>
          <a:bodyPr/>
          <a:lstStyle/>
          <a:p>
            <a:pPr algn="ctr"/>
            <a:r>
              <a:rPr lang="es-ES" dirty="0"/>
              <a:t>MEDIDAS ATENCIÓN A LA DIVERSIDAD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1737" y="2676292"/>
            <a:ext cx="10493297" cy="3456879"/>
          </a:xfrm>
        </p:spPr>
        <p:txBody>
          <a:bodyPr>
            <a:normAutofit/>
          </a:bodyPr>
          <a:lstStyle/>
          <a:p>
            <a:pPr lvl="1"/>
            <a:r>
              <a:rPr lang="es-ES" dirty="0"/>
              <a:t>Las adaptaciones curriculares en la metodología didáctica y en los instrumentos de evaluación (observación sistemática, pruebas orales y escritas, trabajos de clase</a:t>
            </a:r>
            <a:r>
              <a:rPr lang="es-ES" dirty="0" smtClean="0"/>
              <a:t>, dejar más tiempo, …).</a:t>
            </a:r>
            <a:endParaRPr lang="es-ES" dirty="0"/>
          </a:p>
          <a:p>
            <a:pPr lvl="1"/>
            <a:r>
              <a:rPr lang="es-ES" dirty="0" smtClean="0"/>
              <a:t>Adaptación </a:t>
            </a:r>
            <a:r>
              <a:rPr lang="es-ES" dirty="0"/>
              <a:t>de tiempos y organización de espacios dentro del aula.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actuaciones de prevención y control del absentismo escolar.</a:t>
            </a:r>
          </a:p>
          <a:p>
            <a:pPr lvl="1"/>
            <a:r>
              <a:rPr lang="es-ES" dirty="0"/>
              <a:t>Las áreas del bloque de asignaturas de libre configuración </a:t>
            </a:r>
            <a:r>
              <a:rPr lang="es-ES" dirty="0" smtClean="0"/>
              <a:t>autonómica/</a:t>
            </a:r>
            <a:r>
              <a:rPr lang="es-ES" dirty="0" err="1" smtClean="0"/>
              <a:t>optatividad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Planes individualizados para alumnado repetidor o con materias pendientes.</a:t>
            </a:r>
          </a:p>
          <a:p>
            <a:pPr lvl="1"/>
            <a:r>
              <a:rPr lang="es-ES" dirty="0"/>
              <a:t>Planes de mejora a partir del resultado de pruebas individualizadas. </a:t>
            </a:r>
          </a:p>
          <a:p>
            <a:pPr lvl="1"/>
            <a:r>
              <a:rPr lang="es-ES" dirty="0"/>
              <a:t>Aplicación de medidas de refuerzo y acompañamiento dentro/fuera del horario lectivo</a:t>
            </a:r>
            <a:r>
              <a:rPr lang="es-ES" dirty="0" smtClean="0"/>
              <a:t>.</a:t>
            </a:r>
          </a:p>
          <a:p>
            <a:pPr lvl="1"/>
            <a:r>
              <a:rPr lang="es-ES" dirty="0"/>
              <a:t>Personalización del aprendizaje a través de las TIC.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77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726" y="850610"/>
            <a:ext cx="10760927" cy="994122"/>
          </a:xfrm>
        </p:spPr>
        <p:txBody>
          <a:bodyPr/>
          <a:lstStyle/>
          <a:p>
            <a:pPr algn="ctr"/>
            <a:r>
              <a:rPr lang="es-ES" dirty="0"/>
              <a:t>MEDIDAS ATENCIÓN A LA DIVERSIDAD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2497872"/>
            <a:ext cx="8568783" cy="419285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METODOLOGIAS ACTIVAS (INCLUSIVAS)</a:t>
            </a:r>
            <a:endParaRPr lang="es-E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 COOPERATIVO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 INTERACTIVO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APRENDIZAJE-SERVICIO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TERTULIAS DIALÓGICAS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GAMIFICACIÓN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TUTORÍA ENTRE IGUALES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 BASADO EN PROYECTOS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 BASADO EN PROBLEMAS</a:t>
            </a:r>
          </a:p>
          <a:p>
            <a:pPr lvl="1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 BASADO EN EL PENSAMIENTO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172914" y="2888166"/>
            <a:ext cx="2224669" cy="275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 el portal de Educación de C. y L. podéis descargar fichas resumen de cada una de las metodologías activas.</a:t>
            </a:r>
          </a:p>
        </p:txBody>
      </p:sp>
    </p:spTree>
    <p:extLst>
      <p:ext uri="{BB962C8B-B14F-4D97-AF65-F5344CB8AC3E}">
        <p14:creationId xmlns:p14="http://schemas.microsoft.com/office/powerpoint/2010/main" val="21329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961" y="973668"/>
            <a:ext cx="8761413" cy="706964"/>
          </a:xfrm>
        </p:spPr>
        <p:txBody>
          <a:bodyPr/>
          <a:lstStyle/>
          <a:p>
            <a:pPr algn="ctr"/>
            <a:r>
              <a:rPr lang="es-ES" dirty="0" smtClean="0"/>
              <a:t>Hablamos de…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1961" y="2603500"/>
            <a:ext cx="9367024" cy="341630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Normativa.</a:t>
            </a:r>
          </a:p>
          <a:p>
            <a:r>
              <a:rPr lang="es-ES" dirty="0" smtClean="0"/>
              <a:t>Líneas estratégicas de actuación: II Plan de Atención a la Diversidad</a:t>
            </a:r>
            <a:r>
              <a:rPr lang="es-ES" dirty="0" smtClean="0"/>
              <a:t>.</a:t>
            </a:r>
          </a:p>
          <a:p>
            <a:r>
              <a:rPr lang="es-ES" dirty="0" smtClean="0"/>
              <a:t>Medidas de atención  a la diversidad.</a:t>
            </a:r>
            <a:endParaRPr lang="es-ES" dirty="0" smtClean="0"/>
          </a:p>
          <a:p>
            <a:r>
              <a:rPr lang="es-ES" dirty="0"/>
              <a:t>Identificación, evaluación y seguimiento de las necesidades específicas de apoyo </a:t>
            </a:r>
            <a:r>
              <a:rPr lang="es-ES" dirty="0" smtClean="0"/>
              <a:t>educativo.</a:t>
            </a:r>
            <a:endParaRPr lang="es-ES" dirty="0" smtClean="0"/>
          </a:p>
          <a:p>
            <a:r>
              <a:rPr lang="es-ES" dirty="0"/>
              <a:t>Participación de las familias y colaboración con entidades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DETECTA.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2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599" y="960339"/>
            <a:ext cx="10668000" cy="706964"/>
          </a:xfrm>
        </p:spPr>
        <p:txBody>
          <a:bodyPr/>
          <a:lstStyle/>
          <a:p>
            <a:pPr algn="ctr"/>
            <a:r>
              <a:rPr lang="es-ES" dirty="0"/>
              <a:t>MEDIDAS ATENCIÓN A LA DIVERSIDAD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1" y="2988527"/>
            <a:ext cx="11130454" cy="2897265"/>
          </a:xfrm>
        </p:spPr>
        <p:txBody>
          <a:bodyPr>
            <a:normAutofit/>
          </a:bodyPr>
          <a:lstStyle/>
          <a:p>
            <a:r>
              <a:rPr lang="es-ES" dirty="0" smtClean="0"/>
              <a:t>Las </a:t>
            </a:r>
            <a:r>
              <a:rPr lang="es-ES" b="1" dirty="0" smtClean="0"/>
              <a:t>medidas ordinarias </a:t>
            </a:r>
            <a:r>
              <a:rPr lang="es-ES" dirty="0" smtClean="0"/>
              <a:t>de atención a la diversidad en la etapa de la </a:t>
            </a:r>
            <a:r>
              <a:rPr lang="es-ES" b="1" dirty="0" smtClean="0"/>
              <a:t>ESO</a:t>
            </a:r>
            <a:r>
              <a:rPr lang="es-ES" dirty="0" smtClean="0"/>
              <a:t>, son además de las anteriores</a:t>
            </a:r>
            <a:r>
              <a:rPr lang="es-ES_tradnl" dirty="0" smtClean="0">
                <a:cs typeface="Calibri" panose="020F0502020204030204" pitchFamily="34" charset="0"/>
              </a:rPr>
              <a:t> (ORDEN EDU/362/2015)</a:t>
            </a:r>
            <a:r>
              <a:rPr lang="es-ES" b="1" dirty="0" smtClean="0"/>
              <a:t>: </a:t>
            </a:r>
            <a:endParaRPr lang="es-ES" dirty="0"/>
          </a:p>
          <a:p>
            <a:pPr lvl="1"/>
            <a:r>
              <a:rPr lang="es-ES" dirty="0" smtClean="0"/>
              <a:t>La </a:t>
            </a:r>
            <a:r>
              <a:rPr lang="es-ES" dirty="0"/>
              <a:t>integración de materias en ámbitos de conocimiento en el primer curso de la etapa con el fin de facilitar el tránsito del alumnado entre la educación primaria y </a:t>
            </a:r>
            <a:r>
              <a:rPr lang="es-ES" dirty="0" smtClean="0"/>
              <a:t>la ESO.</a:t>
            </a:r>
            <a:endParaRPr lang="es-ES" dirty="0"/>
          </a:p>
          <a:p>
            <a:pPr lvl="1"/>
            <a:r>
              <a:rPr lang="es-ES" dirty="0" smtClean="0"/>
              <a:t>Medidas </a:t>
            </a:r>
            <a:r>
              <a:rPr lang="es-ES" dirty="0"/>
              <a:t>de atención personalizada dirigidas a aquel alumnado que, habiéndose presentado a la evaluación final de etapa, no la haya superado.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2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980" y="973668"/>
            <a:ext cx="10760927" cy="706964"/>
          </a:xfrm>
        </p:spPr>
        <p:txBody>
          <a:bodyPr/>
          <a:lstStyle/>
          <a:p>
            <a:pPr algn="ctr"/>
            <a:r>
              <a:rPr lang="es-ES" dirty="0"/>
              <a:t>MEDIDAS ATENCIÓN A LA DIVERSIDAD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5672" y="2603500"/>
            <a:ext cx="9088583" cy="3574276"/>
          </a:xfrm>
        </p:spPr>
        <p:txBody>
          <a:bodyPr>
            <a:normAutofit/>
          </a:bodyPr>
          <a:lstStyle/>
          <a:p>
            <a:r>
              <a:rPr lang="es-ES" dirty="0" smtClean="0"/>
              <a:t>Orientaciones en la metodología:</a:t>
            </a:r>
          </a:p>
          <a:p>
            <a:pPr lvl="1"/>
            <a:r>
              <a:rPr lang="es-ES" dirty="0" smtClean="0"/>
              <a:t>Implicación del equipo docente.</a:t>
            </a:r>
          </a:p>
          <a:p>
            <a:pPr lvl="1"/>
            <a:r>
              <a:rPr lang="es-ES" dirty="0" smtClean="0"/>
              <a:t>Coordinación con la familia.</a:t>
            </a:r>
          </a:p>
          <a:p>
            <a:pPr lvl="1"/>
            <a:r>
              <a:rPr lang="es-ES" dirty="0" smtClean="0"/>
              <a:t>Ofrecer materiales visuales, manipulativos, ….</a:t>
            </a:r>
          </a:p>
          <a:p>
            <a:pPr lvl="1"/>
            <a:r>
              <a:rPr lang="es-ES" dirty="0" smtClean="0">
                <a:solidFill>
                  <a:srgbClr val="404040"/>
                </a:solidFill>
              </a:rPr>
              <a:t>Facilitar los apuntes.</a:t>
            </a:r>
          </a:p>
          <a:p>
            <a:pPr lvl="1"/>
            <a:r>
              <a:rPr lang="es-ES" dirty="0" smtClean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Utilizar </a:t>
            </a:r>
            <a:r>
              <a:rPr lang="es-ES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mapas mentales, esquemas visuales, mapas conceptuales y </a:t>
            </a:r>
            <a:r>
              <a:rPr lang="es-ES" dirty="0" smtClean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murales </a:t>
            </a:r>
            <a:r>
              <a:rPr lang="es-ES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interactivos y/o </a:t>
            </a:r>
            <a:r>
              <a:rPr lang="es-ES" dirty="0" smtClean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manipulativos.</a:t>
            </a:r>
            <a:endParaRPr lang="es-ES" dirty="0">
              <a:solidFill>
                <a:srgbClr val="404040"/>
              </a:solidFill>
              <a:latin typeface="+mj-lt"/>
            </a:endParaRPr>
          </a:p>
          <a:p>
            <a:pPr lvl="1"/>
            <a:r>
              <a:rPr lang="es-ES" dirty="0" smtClean="0">
                <a:solidFill>
                  <a:srgbClr val="404040"/>
                </a:solidFill>
                <a:latin typeface="+mj-lt"/>
              </a:rPr>
              <a:t>Graduar las tareas o trabajos.</a:t>
            </a:r>
          </a:p>
          <a:p>
            <a:pPr lvl="1"/>
            <a:r>
              <a:rPr lang="es-ES" dirty="0" smtClean="0">
                <a:solidFill>
                  <a:srgbClr val="404040"/>
                </a:solidFill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92437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745" y="973668"/>
            <a:ext cx="10815145" cy="706964"/>
          </a:xfrm>
        </p:spPr>
        <p:txBody>
          <a:bodyPr/>
          <a:lstStyle/>
          <a:p>
            <a:pPr algn="ctr"/>
            <a:r>
              <a:rPr lang="es-ES" dirty="0" smtClean="0"/>
              <a:t>IDENTIFICACIÓN, EVALUACIÓN Y SEGUIMIENTO DE LAS NECESIDADES ESPECÍFICAS DE APOYO EDUCATIVO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6745" y="2603500"/>
            <a:ext cx="10352689" cy="3416300"/>
          </a:xfrm>
        </p:spPr>
        <p:txBody>
          <a:bodyPr/>
          <a:lstStyle/>
          <a:p>
            <a:r>
              <a:rPr lang="es-ES" dirty="0" smtClean="0"/>
              <a:t>Cuando las medidas ordinarias no dan resultado, el tutor/a solicitará la intervención del profesorado especialista en orientación educativa, a través del equipo directivo, cumplimentando el “</a:t>
            </a:r>
            <a:r>
              <a:rPr lang="es-ES" dirty="0" smtClean="0">
                <a:hlinkClick r:id="rId2" action="ppaction://hlinkfile"/>
              </a:rPr>
              <a:t>Documento de Derivación</a:t>
            </a:r>
            <a:r>
              <a:rPr lang="es-ES" dirty="0" smtClean="0"/>
              <a:t>”. </a:t>
            </a:r>
          </a:p>
          <a:p>
            <a:r>
              <a:rPr lang="es-ES" dirty="0" smtClean="0"/>
              <a:t>Asimismo, a través del tutor, se rellena el “</a:t>
            </a:r>
            <a:r>
              <a:rPr lang="es-ES" dirty="0" smtClean="0">
                <a:hlinkClick r:id="rId3" action="ppaction://hlinkfile"/>
              </a:rPr>
              <a:t>Documento de Autorización de los Padres</a:t>
            </a:r>
            <a:r>
              <a:rPr lang="es-ES" dirty="0" smtClean="0"/>
              <a:t>” para realizar la evaluación psicopedagógica. </a:t>
            </a:r>
          </a:p>
          <a:p>
            <a:r>
              <a:rPr lang="es-ES" dirty="0" smtClean="0"/>
              <a:t>El Servicio de Orientación correspondiente realiza la evaluación psicopedagógica, para valorar las necesidades educativas y establecer una propuesta educativa, aspectos que quedan recogidos en el “</a:t>
            </a:r>
            <a:r>
              <a:rPr lang="es-ES" dirty="0" smtClean="0">
                <a:hlinkClick r:id="rId4" action="ppaction://hlinkfile"/>
              </a:rPr>
              <a:t>Informe de Evaluación </a:t>
            </a:r>
            <a:r>
              <a:rPr lang="es-ES" dirty="0">
                <a:hlinkClick r:id="rId4" action="ppaction://hlinkfile"/>
              </a:rPr>
              <a:t>P</a:t>
            </a:r>
            <a:r>
              <a:rPr lang="es-ES" dirty="0" smtClean="0">
                <a:hlinkClick r:id="rId4" action="ppaction://hlinkfile"/>
              </a:rPr>
              <a:t>sicopedagógica</a:t>
            </a:r>
            <a:r>
              <a:rPr lang="es-ES" dirty="0" smtClean="0"/>
              <a:t>”.</a:t>
            </a:r>
          </a:p>
          <a:p>
            <a:r>
              <a:rPr lang="es-ES" dirty="0" smtClean="0"/>
              <a:t>Las familias son informadas de la valoración realizada y de la propuesta educativa, manifestando su conformidad o no con dicha propuesta.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01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039" y="973668"/>
            <a:ext cx="10660565" cy="706964"/>
          </a:xfrm>
        </p:spPr>
        <p:txBody>
          <a:bodyPr/>
          <a:lstStyle/>
          <a:p>
            <a:pPr algn="ctr"/>
            <a:r>
              <a:rPr lang="es-ES" dirty="0" smtClean="0"/>
              <a:t>IDENTIFICACIÓN, EVALUACIÓN Y SEGUIMIENTO DE LAS NECESIDADES ESPECÍFICAS DE APOYO EDUCATIVO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0017" y="2798957"/>
            <a:ext cx="10268607" cy="3203027"/>
          </a:xfrm>
        </p:spPr>
        <p:txBody>
          <a:bodyPr>
            <a:normAutofit/>
          </a:bodyPr>
          <a:lstStyle/>
          <a:p>
            <a:r>
              <a:rPr lang="es-ES" dirty="0" smtClean="0"/>
              <a:t>Una vez que ya esta realizado el informe psicopedagógico, se pueden llevar a cabo  </a:t>
            </a:r>
            <a:r>
              <a:rPr lang="es-ES" b="1" dirty="0"/>
              <a:t>medidas especializadas</a:t>
            </a:r>
            <a:r>
              <a:rPr lang="es-ES" dirty="0"/>
              <a:t> de atención a la diversidad </a:t>
            </a:r>
            <a:r>
              <a:rPr lang="es-ES" dirty="0" smtClean="0"/>
              <a:t>que incluirán: </a:t>
            </a:r>
            <a:endParaRPr lang="es-ES" dirty="0"/>
          </a:p>
          <a:p>
            <a:pPr lvl="1"/>
            <a:r>
              <a:rPr lang="es-ES" dirty="0" smtClean="0"/>
              <a:t>El </a:t>
            </a:r>
            <a:r>
              <a:rPr lang="es-ES" dirty="0"/>
              <a:t>apoyo dentro del aula por maestros especialistas de pedagogía terapéutica o audición y </a:t>
            </a:r>
            <a:r>
              <a:rPr lang="es-ES" dirty="0" smtClean="0"/>
              <a:t>lenguaje. </a:t>
            </a:r>
            <a:r>
              <a:rPr lang="es-ES" dirty="0"/>
              <a:t>Excepcionalmente, se podrá realizar el apoyo fuera del aula en sesiones de intervención especializada </a:t>
            </a:r>
            <a:r>
              <a:rPr lang="es-ES" dirty="0" smtClean="0"/>
              <a:t>siempre </a:t>
            </a:r>
            <a:r>
              <a:rPr lang="es-ES" dirty="0"/>
              <a:t>que dicha intervención no pueda realizarse en ella y esté convenientemente </a:t>
            </a:r>
            <a:r>
              <a:rPr lang="es-ES" dirty="0" smtClean="0"/>
              <a:t>justificada.</a:t>
            </a:r>
            <a:endParaRPr lang="es-ES" dirty="0"/>
          </a:p>
          <a:p>
            <a:pPr lvl="1"/>
            <a:r>
              <a:rPr lang="es-ES" dirty="0" smtClean="0"/>
              <a:t>Programas </a:t>
            </a:r>
            <a:r>
              <a:rPr lang="es-ES" dirty="0"/>
              <a:t>de mejora del aprendizaje y </a:t>
            </a:r>
            <a:r>
              <a:rPr lang="es-ES" dirty="0" smtClean="0"/>
              <a:t>rendimiento (PMAR) </a:t>
            </a:r>
            <a:r>
              <a:rPr lang="es-ES" dirty="0"/>
              <a:t>que permitan al alumnado progresar y superar sus dificultades de aprendizaje para lograr obtener el título de Graduado en </a:t>
            </a:r>
            <a:r>
              <a:rPr lang="es-ES" dirty="0" smtClean="0"/>
              <a:t>ESO.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08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215" y="1093075"/>
            <a:ext cx="10373709" cy="944908"/>
          </a:xfrm>
        </p:spPr>
        <p:txBody>
          <a:bodyPr/>
          <a:lstStyle/>
          <a:p>
            <a:pPr algn="ctr"/>
            <a:r>
              <a:rPr lang="es-ES" dirty="0" smtClean="0"/>
              <a:t>PARTICIPACIÓN DE LAS FAMILIAS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215" y="2375211"/>
            <a:ext cx="10816297" cy="4304370"/>
          </a:xfrm>
        </p:spPr>
        <p:txBody>
          <a:bodyPr>
            <a:normAutofit/>
          </a:bodyPr>
          <a:lstStyle/>
          <a:p>
            <a:r>
              <a:rPr lang="es-ES" dirty="0" smtClean="0"/>
              <a:t>El/la tutor/a </a:t>
            </a:r>
            <a:r>
              <a:rPr lang="es-ES" dirty="0"/>
              <a:t>mantendrá una relación permanente y de mutua colaboración con las </a:t>
            </a:r>
            <a:r>
              <a:rPr lang="es-ES" dirty="0" smtClean="0"/>
              <a:t>familias, para ello se establecen </a:t>
            </a:r>
            <a:r>
              <a:rPr lang="es-ES" dirty="0"/>
              <a:t>a lo largo del curso </a:t>
            </a:r>
            <a:r>
              <a:rPr lang="es-ES" dirty="0" smtClean="0"/>
              <a:t>escolar tres </a:t>
            </a:r>
            <a:r>
              <a:rPr lang="es-ES" dirty="0"/>
              <a:t>reuniones </a:t>
            </a:r>
            <a:r>
              <a:rPr lang="es-ES" dirty="0" smtClean="0"/>
              <a:t>que coincidirán con las  </a:t>
            </a:r>
            <a:r>
              <a:rPr lang="es-ES" dirty="0"/>
              <a:t>sesiones de evaluación trimestrales, y al menos, una individual con la familia </a:t>
            </a:r>
            <a:r>
              <a:rPr lang="es-ES" dirty="0" smtClean="0"/>
              <a:t>del alumnado. </a:t>
            </a:r>
            <a:endParaRPr lang="es-ES" dirty="0"/>
          </a:p>
          <a:p>
            <a:r>
              <a:rPr lang="es-ES" dirty="0" smtClean="0"/>
              <a:t>La transmisión de información tiene que ver con:  </a:t>
            </a:r>
          </a:p>
          <a:p>
            <a:pPr lvl="1"/>
            <a:r>
              <a:rPr lang="es-ES" dirty="0"/>
              <a:t>P</a:t>
            </a:r>
            <a:r>
              <a:rPr lang="es-ES" dirty="0" smtClean="0"/>
              <a:t>rocedimientos de acogida al alumnado y a sus familias.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seguimiento del proceso de enseñanza-aprendizaje del alumnado.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refuerzo de los vínculos entre el centro y las familias, de modo que se facilite la continuidad de las acciones formativas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Transiciones entre etapas educativas.</a:t>
            </a:r>
          </a:p>
          <a:p>
            <a:pPr lvl="1"/>
            <a:r>
              <a:rPr lang="es-ES" dirty="0" smtClean="0"/>
              <a:t>…</a:t>
            </a:r>
          </a:p>
          <a:p>
            <a:r>
              <a:rPr lang="es-ES" dirty="0" smtClean="0"/>
              <a:t>Las familias autorizan la realización de la evaluación psicopedagógica y serán informadas de los resultados de la misma. </a:t>
            </a:r>
            <a:endParaRPr lang="es-ES" dirty="0"/>
          </a:p>
        </p:txBody>
      </p:sp>
      <p:pic>
        <p:nvPicPr>
          <p:cNvPr id="7170" name="Picture 2" descr="Manos, Amistad, Amigos, Niños, Divers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529" y="3411377"/>
            <a:ext cx="1220073" cy="8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8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339" y="984819"/>
            <a:ext cx="8761413" cy="706964"/>
          </a:xfrm>
        </p:spPr>
        <p:txBody>
          <a:bodyPr/>
          <a:lstStyle/>
          <a:p>
            <a:pPr algn="ctr"/>
            <a:r>
              <a:rPr lang="es-ES" dirty="0" smtClean="0"/>
              <a:t>COLABORACIÓN CON ENTIDADES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3267307"/>
            <a:ext cx="9672880" cy="2752492"/>
          </a:xfrm>
        </p:spPr>
        <p:txBody>
          <a:bodyPr/>
          <a:lstStyle/>
          <a:p>
            <a:r>
              <a:rPr lang="es-ES" dirty="0" smtClean="0"/>
              <a:t>Se fomenta la colaboración y participación de diferentes entidades.</a:t>
            </a:r>
          </a:p>
          <a:p>
            <a:r>
              <a:rPr lang="es-ES" dirty="0" smtClean="0"/>
              <a:t>En este sentido, se han realizado reuniones </a:t>
            </a:r>
            <a:r>
              <a:rPr lang="es-ES" dirty="0"/>
              <a:t>con las asociaciones de dislexia de Valladolid, Zamora, Burgos y León. </a:t>
            </a:r>
          </a:p>
          <a:p>
            <a:endParaRPr lang="es-ES" dirty="0"/>
          </a:p>
        </p:txBody>
      </p:sp>
      <p:pic>
        <p:nvPicPr>
          <p:cNvPr id="8194" name="Picture 2" descr="La Educación, Universidad, Institu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58" y="4441524"/>
            <a:ext cx="1368966" cy="13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15025" y="1916853"/>
            <a:ext cx="8825658" cy="1763607"/>
          </a:xfrm>
        </p:spPr>
        <p:txBody>
          <a:bodyPr/>
          <a:lstStyle/>
          <a:p>
            <a:pPr algn="ctr"/>
            <a:r>
              <a:rPr lang="es-ES" dirty="0" smtClean="0"/>
              <a:t>DETECTA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47" y="3900668"/>
            <a:ext cx="2385795" cy="16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2452869" y="1988840"/>
            <a:ext cx="7413842" cy="399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3100" dirty="0"/>
          </a:p>
        </p:txBody>
      </p:sp>
      <p:sp>
        <p:nvSpPr>
          <p:cNvPr id="2" name="Rectángulo 1"/>
          <p:cNvSpPr/>
          <p:nvPr/>
        </p:nvSpPr>
        <p:spPr>
          <a:xfrm>
            <a:off x="1306286" y="835118"/>
            <a:ext cx="10093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Detecta: peale</a:t>
            </a:r>
            <a:endParaRPr lang="es-ES" sz="4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261640" y="1555531"/>
            <a:ext cx="9861973" cy="44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1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06286" y="1840676"/>
            <a:ext cx="9509760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lnSpc>
                <a:spcPct val="130000"/>
              </a:lnSpc>
              <a:spcBef>
                <a:spcPts val="1000"/>
              </a:spcBef>
              <a:buSzPct val="125000"/>
            </a:pPr>
            <a:r>
              <a:rPr lang="es-ES_tradnl" altLang="es-ES_tradnl" dirty="0" smtClean="0">
                <a:solidFill>
                  <a:schemeClr val="bg1"/>
                </a:solidFill>
              </a:rPr>
              <a:t>OBJETIVOS:</a:t>
            </a:r>
          </a:p>
          <a:p>
            <a:pPr marL="685800" lvl="2" indent="-228600">
              <a:lnSpc>
                <a:spcPct val="13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altLang="es-ES_tradnl" dirty="0" smtClean="0">
                <a:solidFill>
                  <a:schemeClr val="bg1"/>
                </a:solidFill>
              </a:rPr>
              <a:t>Proporcionar una herramienta de</a:t>
            </a:r>
            <a:r>
              <a:rPr lang="es-ES" altLang="es-ES_tradnl" dirty="0" smtClean="0">
                <a:solidFill>
                  <a:schemeClr val="bg1"/>
                </a:solidFill>
              </a:rPr>
              <a:t> </a:t>
            </a:r>
            <a:r>
              <a:rPr lang="es-ES" altLang="es-ES_tradnl" dirty="0">
                <a:solidFill>
                  <a:schemeClr val="bg1"/>
                </a:solidFill>
              </a:rPr>
              <a:t>detección </a:t>
            </a:r>
            <a:r>
              <a:rPr lang="es-ES" altLang="es-ES_tradnl" dirty="0" smtClean="0">
                <a:solidFill>
                  <a:schemeClr val="bg1"/>
                </a:solidFill>
              </a:rPr>
              <a:t>temprana en las dificultades </a:t>
            </a:r>
            <a:r>
              <a:rPr lang="es-ES" altLang="es-ES_tradnl" dirty="0">
                <a:solidFill>
                  <a:schemeClr val="bg1"/>
                </a:solidFill>
              </a:rPr>
              <a:t>de </a:t>
            </a:r>
            <a:r>
              <a:rPr lang="es-ES" altLang="es-ES_tradnl" dirty="0" smtClean="0">
                <a:solidFill>
                  <a:schemeClr val="bg1"/>
                </a:solidFill>
              </a:rPr>
              <a:t>lectura.</a:t>
            </a:r>
          </a:p>
          <a:p>
            <a:pPr marL="685800" lvl="2" indent="-228600">
              <a:lnSpc>
                <a:spcPct val="13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Facilitar y generalizar la herramienta a todos los centros docentes sostenidos con fondos públicos. </a:t>
            </a:r>
            <a:endParaRPr lang="es-ES_tradnl" dirty="0">
              <a:solidFill>
                <a:schemeClr val="bg1"/>
              </a:solidFill>
            </a:endParaRPr>
          </a:p>
          <a:p>
            <a:pPr marL="685800" lvl="2" indent="-228600">
              <a:lnSpc>
                <a:spcPct val="13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Pasar de una estrategia reactiva </a:t>
            </a:r>
            <a:r>
              <a:rPr lang="es-ES_tradnl" dirty="0" smtClean="0">
                <a:solidFill>
                  <a:schemeClr val="bg1"/>
                </a:solidFill>
              </a:rPr>
              <a:t>y tardía (</a:t>
            </a:r>
            <a:r>
              <a:rPr lang="es-ES_tradnl" dirty="0">
                <a:solidFill>
                  <a:schemeClr val="bg1"/>
                </a:solidFill>
              </a:rPr>
              <a:t>esperar al fracaso) </a:t>
            </a:r>
            <a:r>
              <a:rPr lang="es-ES" dirty="0">
                <a:solidFill>
                  <a:schemeClr val="bg1"/>
                </a:solidFill>
              </a:rPr>
              <a:t>a una estrategia proactiva que “no deje a ningún niño atrás” (Modelo RTI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es-ES" sz="2800" dirty="0">
              <a:solidFill>
                <a:srgbClr val="5F5F5F"/>
              </a:solidFill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2452869" y="1988840"/>
            <a:ext cx="7413842" cy="399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3100" dirty="0"/>
          </a:p>
        </p:txBody>
      </p:sp>
      <p:sp>
        <p:nvSpPr>
          <p:cNvPr id="2" name="Rectángulo 1"/>
          <p:cNvSpPr/>
          <p:nvPr/>
        </p:nvSpPr>
        <p:spPr>
          <a:xfrm>
            <a:off x="1899069" y="813105"/>
            <a:ext cx="8393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Detecta: peale</a:t>
            </a:r>
            <a:endParaRPr lang="es-ES" sz="4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261640" y="1555531"/>
            <a:ext cx="9861973" cy="44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1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04910" y="1893796"/>
            <a:ext cx="9509760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lnSpc>
                <a:spcPct val="130000"/>
              </a:lnSpc>
              <a:spcBef>
                <a:spcPts val="1000"/>
              </a:spcBef>
              <a:buSzPct val="125000"/>
            </a:pPr>
            <a:r>
              <a:rPr lang="es-ES_tradnl" dirty="0" smtClean="0">
                <a:solidFill>
                  <a:schemeClr val="bg1"/>
                </a:solidFill>
              </a:rPr>
              <a:t>CARACTER</a:t>
            </a:r>
            <a:r>
              <a:rPr lang="es-ES" dirty="0" smtClean="0">
                <a:solidFill>
                  <a:schemeClr val="bg1"/>
                </a:solidFill>
              </a:rPr>
              <a:t>ÍSTICAS</a:t>
            </a:r>
            <a:r>
              <a:rPr lang="es-ES_tradnl" dirty="0" smtClean="0">
                <a:solidFill>
                  <a:schemeClr val="bg1"/>
                </a:solidFill>
              </a:rPr>
              <a:t> DETECTA-PEALE</a:t>
            </a:r>
            <a:r>
              <a:rPr lang="es-ES_tradnl" altLang="es-ES_tradnl" dirty="0" smtClean="0">
                <a:solidFill>
                  <a:schemeClr val="bg1"/>
                </a:solidFill>
              </a:rPr>
              <a:t>:</a:t>
            </a:r>
          </a:p>
          <a:p>
            <a:pPr marL="685800" lvl="2" indent="-228600">
              <a:lnSpc>
                <a:spcPct val="13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altLang="es-ES_tradnl" dirty="0" smtClean="0">
                <a:solidFill>
                  <a:schemeClr val="bg1"/>
                </a:solidFill>
              </a:rPr>
              <a:t>Permiten </a:t>
            </a:r>
            <a:r>
              <a:rPr lang="es-ES_tradnl" altLang="es-ES_tradnl" dirty="0">
                <a:solidFill>
                  <a:schemeClr val="bg1"/>
                </a:solidFill>
              </a:rPr>
              <a:t>la evaluación</a:t>
            </a:r>
            <a:r>
              <a:rPr lang="es-ES" altLang="es-ES_tradnl" dirty="0">
                <a:solidFill>
                  <a:schemeClr val="bg1"/>
                </a:solidFill>
              </a:rPr>
              <a:t> </a:t>
            </a:r>
            <a:r>
              <a:rPr lang="es-ES_tradnl" altLang="es-ES_tradnl" dirty="0">
                <a:solidFill>
                  <a:schemeClr val="bg1"/>
                </a:solidFill>
              </a:rPr>
              <a:t>colectiva o </a:t>
            </a:r>
            <a:r>
              <a:rPr lang="es-ES_tradnl" altLang="es-ES_tradnl" dirty="0" smtClean="0">
                <a:solidFill>
                  <a:schemeClr val="bg1"/>
                </a:solidFill>
              </a:rPr>
              <a:t>individual.</a:t>
            </a:r>
            <a:endParaRPr lang="es-ES_tradnl" altLang="es-ES_tradnl" dirty="0">
              <a:solidFill>
                <a:schemeClr val="bg1"/>
              </a:solidFill>
            </a:endParaRPr>
          </a:p>
          <a:p>
            <a:pPr marL="685800" lvl="2" indent="-228600">
              <a:lnSpc>
                <a:spcPct val="13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altLang="es-ES_tradnl" dirty="0">
                <a:solidFill>
                  <a:schemeClr val="bg1"/>
                </a:solidFill>
              </a:rPr>
              <a:t>Rápidas de </a:t>
            </a:r>
            <a:r>
              <a:rPr lang="es-ES_tradnl" altLang="es-ES_tradnl" dirty="0" smtClean="0">
                <a:solidFill>
                  <a:schemeClr val="bg1"/>
                </a:solidFill>
              </a:rPr>
              <a:t>pasar.</a:t>
            </a:r>
            <a:endParaRPr lang="es-ES_tradnl" altLang="es-ES_tradnl" dirty="0">
              <a:solidFill>
                <a:schemeClr val="bg1"/>
              </a:solidFill>
            </a:endParaRPr>
          </a:p>
          <a:p>
            <a:pPr marL="685800" lvl="2" indent="-228600">
              <a:lnSpc>
                <a:spcPct val="13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Pueden resolverse sin requerir una respuesta oral por parte de alumnado.</a:t>
            </a:r>
          </a:p>
          <a:p>
            <a:pPr marL="685800" lvl="2" indent="-228600">
              <a:lnSpc>
                <a:spcPct val="13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 pueden usar con alumnado con </a:t>
            </a:r>
            <a:r>
              <a:rPr lang="es-ES" dirty="0" smtClean="0">
                <a:solidFill>
                  <a:schemeClr val="bg1"/>
                </a:solidFill>
              </a:rPr>
              <a:t>discapacidad.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endParaRPr lang="es-ES" sz="2800" dirty="0">
              <a:solidFill>
                <a:srgbClr val="5F5F5F"/>
              </a:solidFill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2452869" y="1988840"/>
            <a:ext cx="7413842" cy="399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3100" dirty="0"/>
          </a:p>
        </p:txBody>
      </p:sp>
      <p:sp>
        <p:nvSpPr>
          <p:cNvPr id="2" name="Rectángulo 1"/>
          <p:cNvSpPr/>
          <p:nvPr/>
        </p:nvSpPr>
        <p:spPr>
          <a:xfrm>
            <a:off x="1823630" y="719315"/>
            <a:ext cx="8393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Detecta: peale</a:t>
            </a:r>
            <a:endParaRPr lang="es-ES" sz="4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261640" y="1555531"/>
            <a:ext cx="9861973" cy="44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1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97345" y="1879674"/>
            <a:ext cx="10026267" cy="2518638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ES_tradnl" altLang="es-ES_tradnl" b="1" dirty="0" smtClean="0">
                <a:ea typeface="Palatino" charset="0"/>
                <a:cs typeface="Palatino" charset="0"/>
              </a:rPr>
              <a:t>Batería PEALE</a:t>
            </a:r>
            <a:r>
              <a:rPr lang="es-ES_tradnl" altLang="es-ES_tradnl" b="1" i="1" dirty="0" smtClean="0">
                <a:ea typeface="Palatino" charset="0"/>
                <a:cs typeface="Palatino" charset="0"/>
              </a:rPr>
              <a:t>: Prueba de Evaluación Analítica de la Lengua Escrita</a:t>
            </a:r>
            <a:r>
              <a:rPr lang="es-ES_tradnl" altLang="es-ES_tradnl" b="1" i="1" baseline="30000" dirty="0" smtClean="0">
                <a:ea typeface="Palatino" charset="0"/>
                <a:cs typeface="Palatino" charset="0"/>
              </a:rPr>
              <a:t>1</a:t>
            </a:r>
            <a:r>
              <a:rPr lang="es-ES_tradnl" altLang="es-ES_tradnl" dirty="0" smtClean="0">
                <a:ea typeface="Palatino" charset="0"/>
                <a:cs typeface="Palatino" charset="0"/>
              </a:rPr>
              <a:t>consta de 7 sub-pruebas pero en el DETECTA se utilizan 5:  </a:t>
            </a:r>
          </a:p>
          <a:p>
            <a:pPr marL="1143000" lvl="3" indent="-2286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sz="1600" dirty="0" smtClean="0"/>
              <a:t>Conteo de sílabas (SIL). </a:t>
            </a:r>
          </a:p>
          <a:p>
            <a:pPr marL="1143000" lvl="3" indent="-2286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sz="1600" dirty="0" smtClean="0"/>
              <a:t>Identificación</a:t>
            </a:r>
            <a:r>
              <a:rPr lang="es-ES" sz="1600" dirty="0" smtClean="0"/>
              <a:t> </a:t>
            </a:r>
            <a:r>
              <a:rPr lang="es-ES" sz="1600" dirty="0"/>
              <a:t>de </a:t>
            </a:r>
            <a:r>
              <a:rPr lang="es-ES" sz="1600" dirty="0" smtClean="0"/>
              <a:t>palabras escritas </a:t>
            </a:r>
            <a:r>
              <a:rPr lang="es-ES" sz="1600" dirty="0"/>
              <a:t>(PIPE</a:t>
            </a:r>
            <a:r>
              <a:rPr lang="es-ES" sz="1600" dirty="0" smtClean="0"/>
              <a:t>).</a:t>
            </a:r>
          </a:p>
          <a:p>
            <a:pPr marL="1143000" lvl="3" indent="-2286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" sz="1600" dirty="0" smtClean="0"/>
              <a:t>Conteo de fonemas (FON).</a:t>
            </a:r>
            <a:endParaRPr lang="es-ES_tradnl" sz="1600" dirty="0"/>
          </a:p>
          <a:p>
            <a:pPr marL="1143000" lvl="3" indent="-2286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sz="1600" dirty="0"/>
              <a:t>Lectura de </a:t>
            </a:r>
            <a:r>
              <a:rPr lang="es-ES_tradnl" sz="1600" dirty="0" smtClean="0"/>
              <a:t>frases (</a:t>
            </a:r>
            <a:r>
              <a:rPr lang="es-ES_tradnl" sz="1600" dirty="0"/>
              <a:t>TECLE</a:t>
            </a:r>
            <a:r>
              <a:rPr lang="es-ES_tradnl" sz="1600" dirty="0" smtClean="0"/>
              <a:t>)</a:t>
            </a:r>
          </a:p>
          <a:p>
            <a:pPr marL="1143000" lvl="3" indent="-2286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s-ES_tradnl" sz="1600" dirty="0" smtClean="0"/>
              <a:t>Decisión ortográfica (ORT).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097345" y="5709920"/>
            <a:ext cx="1030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altLang="es-ES_tradnl" sz="1200" baseline="30000" dirty="0">
                <a:ea typeface="ＭＳ Ｐゴシック" charset="-128"/>
              </a:rPr>
              <a:t>1 </a:t>
            </a:r>
            <a:r>
              <a:rPr lang="es-ES_tradnl" altLang="es-ES_tradnl" sz="1200" dirty="0">
                <a:solidFill>
                  <a:schemeClr val="bg1"/>
                </a:solidFill>
                <a:ea typeface="ＭＳ Ｐゴシック" charset="-128"/>
              </a:rPr>
              <a:t>Domínguez, A.B., Alegría, J., Carrillo, M., y Soriano, J. (2013). </a:t>
            </a:r>
            <a:r>
              <a:rPr lang="es-ES_tradnl" altLang="es-ES_tradnl" sz="1200" i="1" dirty="0">
                <a:solidFill>
                  <a:schemeClr val="bg1"/>
                </a:solidFill>
                <a:ea typeface="ＭＳ Ｐゴシック" charset="-128"/>
              </a:rPr>
              <a:t>PEALE. Pruebas de Evaluación Analítica de Lengua Escrita.</a:t>
            </a:r>
            <a:r>
              <a:rPr lang="es-ES_tradnl" altLang="es-ES_tradnl" sz="1200" dirty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s-ES_tradnl" altLang="es-ES_tradnl" sz="1200" dirty="0">
                <a:solidFill>
                  <a:schemeClr val="bg1"/>
                </a:solidFill>
                <a:ea typeface="ＭＳ Ｐゴシック" charset="-128"/>
              </a:rPr>
              <a:t>        Universidad de Salamanca. Número de asiento registral: 00/2013/4067.</a:t>
            </a:r>
          </a:p>
        </p:txBody>
      </p:sp>
      <p:pic>
        <p:nvPicPr>
          <p:cNvPr id="10" name="Marcador de contenido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67" y="2893671"/>
            <a:ext cx="2029548" cy="10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334" y="910606"/>
            <a:ext cx="8761413" cy="706964"/>
          </a:xfrm>
        </p:spPr>
        <p:txBody>
          <a:bodyPr/>
          <a:lstStyle/>
          <a:p>
            <a:pPr algn="ctr"/>
            <a:r>
              <a:rPr lang="es-ES" dirty="0" smtClean="0"/>
              <a:t>NORMATIVA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2825" y="2575034"/>
            <a:ext cx="10486664" cy="378116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Ley orgánica 2/2006, de 3 de mayo, de educación.</a:t>
            </a:r>
          </a:p>
          <a:p>
            <a:pPr lvl="0"/>
            <a:r>
              <a:rPr lang="es-ES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Ley Orgánica 8/2013, de 9 de diciembre, para la mejora de la calidad educativa</a:t>
            </a:r>
          </a:p>
          <a:p>
            <a:r>
              <a:rPr lang="es-ES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ORDEN EDU/1603/2009, de 20 de julio, por la que se establecen los modelos de documentos a utilizar en el proceso de evaluación psicopedagógica y el del dictamen de escolarización.</a:t>
            </a:r>
          </a:p>
          <a:p>
            <a:r>
              <a:rPr lang="es-ES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Instrucción de 24 de agosto de 2017 de la Dirección General de Innovación y Equidad Educativa por la que se modifica la Instrucción de 9 julio de 2015 de la Dirección General de Innovación Educativa y Formación del Profesorado, por la que se establece el procedimiento de recogida y tratamiento de los datos relativos al alumnado con necesidad específica de apoyo educativo escolarizado en centros docentes de Castilla y León.</a:t>
            </a:r>
          </a:p>
          <a:p>
            <a:r>
              <a:rPr lang="es-ES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ACUERDO </a:t>
            </a:r>
            <a:r>
              <a:rPr lang="es-ES" sz="2100" dirty="0">
                <a:latin typeface="Century Gothic" panose="020B0502020202020204" pitchFamily="34" charset="0"/>
                <a:cs typeface="Calibri" panose="020F0502020204030204" pitchFamily="34" charset="0"/>
              </a:rPr>
              <a:t>29/2017, de 15 de junio, de la Junta de Castilla y León, por el que se aprueba el II Plan de Atención a la Diversidad en la Educación de Castilla y León 2017-2022</a:t>
            </a:r>
            <a:r>
              <a:rPr lang="es-ES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s-ES" dirty="0" smtClean="0"/>
          </a:p>
          <a:p>
            <a:endParaRPr lang="es-E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86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2452869" y="1988840"/>
            <a:ext cx="7413842" cy="3992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3100" dirty="0"/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664753" y="567559"/>
          <a:ext cx="10996024" cy="578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95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824029" y="995762"/>
            <a:ext cx="8825658" cy="2677648"/>
          </a:xfrm>
        </p:spPr>
        <p:txBody>
          <a:bodyPr/>
          <a:lstStyle/>
          <a:p>
            <a:r>
              <a:rPr lang="es-ES" dirty="0" smtClean="0"/>
              <a:t>       ¡Muchas gracias!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90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0981" y="1005199"/>
            <a:ext cx="8761413" cy="706964"/>
          </a:xfrm>
        </p:spPr>
        <p:txBody>
          <a:bodyPr/>
          <a:lstStyle/>
          <a:p>
            <a:pPr algn="ctr"/>
            <a:r>
              <a:rPr lang="es-ES" dirty="0" smtClean="0"/>
              <a:t>NORMATIVA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228" y="2766349"/>
            <a:ext cx="10475088" cy="3646026"/>
          </a:xfrm>
        </p:spPr>
        <p:txBody>
          <a:bodyPr>
            <a:normAutofit fontScale="85000" lnSpcReduction="20000"/>
          </a:bodyPr>
          <a:lstStyle/>
          <a:p>
            <a:r>
              <a:rPr lang="es-ES" sz="2100" dirty="0">
                <a:latin typeface="+mj-lt"/>
                <a:cs typeface="Calibri" panose="020F0502020204030204" pitchFamily="34" charset="0"/>
              </a:rPr>
              <a:t>ORDEN EDU/721/2008, de 5 de mayo, por la que se regula la implantación, el desarrollo y la evaluación del segundo ciclo de la educación infantil en la Comunidad de Castilla y León.</a:t>
            </a:r>
          </a:p>
          <a:p>
            <a:pPr lvl="0"/>
            <a:r>
              <a:rPr lang="es-ES_tradnl" sz="2100" dirty="0">
                <a:latin typeface="+mj-lt"/>
                <a:cs typeface="Calibri" panose="020F0502020204030204" pitchFamily="34" charset="0"/>
              </a:rPr>
              <a:t>DECRETO 26/2016, de 21 de julio, por el que se establece el currículo y se regula la implantación, evaluación y desarrollo de la Educación Primaria en la Comunidad de Castilla y León.</a:t>
            </a:r>
          </a:p>
          <a:p>
            <a:r>
              <a:rPr lang="es-ES_tradnl" sz="2100" dirty="0">
                <a:latin typeface="+mj-lt"/>
                <a:cs typeface="Calibri" panose="020F0502020204030204" pitchFamily="34" charset="0"/>
              </a:rPr>
              <a:t>ORDEN EDU/362/2015, de 4 de mayo, por la que se establece el currículo y se regula la implantación, evaluación y desarrollo de la educación secundaria obligatoria en la Comunidad de Castilla y León.</a:t>
            </a:r>
            <a:endParaRPr lang="es-ES" sz="2100" dirty="0">
              <a:latin typeface="+mj-lt"/>
              <a:cs typeface="Calibri" panose="020F0502020204030204" pitchFamily="34" charset="0"/>
            </a:endParaRPr>
          </a:p>
          <a:p>
            <a:r>
              <a:rPr lang="es-ES" sz="2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ORDEN EDU/1152/2010, de 3 de agosto, por la que se regula la respuesta educativa al alumnado con necesidad específica de apoyo educativo escolarizado en el segundo ciclo de Educación Infantil, Educación Primaria, Educación Secundaria Obligatoria, Bachillerato y Enseñanzas de Educación Especial, en los centros docentes de la Comunidad de Castilla y León.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9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823" y="952647"/>
            <a:ext cx="8761413" cy="706964"/>
          </a:xfrm>
        </p:spPr>
        <p:txBody>
          <a:bodyPr/>
          <a:lstStyle/>
          <a:p>
            <a:pPr algn="ctr"/>
            <a:r>
              <a:rPr lang="es-ES" dirty="0" smtClean="0"/>
              <a:t>NORMATIVA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4952" y="2343807"/>
            <a:ext cx="10509813" cy="3655549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  <a:p>
            <a:r>
              <a:rPr lang="es-ES" sz="2100" dirty="0" smtClean="0"/>
              <a:t>ORDEN </a:t>
            </a:r>
            <a:r>
              <a:rPr lang="es-ES" sz="2100" dirty="0"/>
              <a:t>EDU/136/2019, de 20 de febrero, por la que se regula el Programa para la Mejora del Éxito Educativo en la Comunidad de Castilla y León. </a:t>
            </a:r>
            <a:endParaRPr lang="es-ES" sz="2100" dirty="0" smtClean="0"/>
          </a:p>
          <a:p>
            <a:r>
              <a:rPr lang="es-ES" sz="2100" dirty="0" smtClean="0"/>
              <a:t>ORDEN EDU/1057/2014, de 4 de diciembre, por la que se regulan las modalidades, convocatoria, reconocimiento, certificación y registro de las actividades de formación permanente del profesorado de enseñanzas no universitarias que presta sus servicios en centros docentes sostenidos con fondos públicos en la Comunidad de Castilla y León organizadas por la Red de formación y se establecen las condiciones de reconocimiento de las actividades de formación organizadas por otras entidades.</a:t>
            </a:r>
            <a:endParaRPr lang="es-ES" sz="2100" dirty="0"/>
          </a:p>
          <a:p>
            <a:r>
              <a:rPr lang="es-ES" sz="2100" dirty="0" smtClean="0"/>
              <a:t>RESOLUCIÓN </a:t>
            </a:r>
            <a:r>
              <a:rPr lang="es-ES" sz="2100" dirty="0"/>
              <a:t>de 3 de junio de 2019, de la Dirección General de Política Educativa Escolar, por la que se dispone la publicación de la Instrucción de 3 de junio de 2019, de la misma Dirección General, por la que se unifican las actuaciones de los centros docentes que imparten enseñanzas no universitarias en Castilla y León correspondientes al inicio del curso escolar 2019/2020.</a:t>
            </a:r>
          </a:p>
        </p:txBody>
      </p:sp>
    </p:spTree>
    <p:extLst>
      <p:ext uri="{BB962C8B-B14F-4D97-AF65-F5344CB8AC3E}">
        <p14:creationId xmlns:p14="http://schemas.microsoft.com/office/powerpoint/2010/main" val="1024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337" y="973668"/>
            <a:ext cx="10394731" cy="706964"/>
          </a:xfrm>
        </p:spPr>
        <p:txBody>
          <a:bodyPr/>
          <a:lstStyle/>
          <a:p>
            <a:pPr algn="ctr"/>
            <a:r>
              <a:rPr lang="es-ES" dirty="0" smtClean="0"/>
              <a:t>LINEAS ESTRATÉGICAS: II PLAN DE ATENCIÓN A LA DIVERSIDAD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1103" y="2943922"/>
            <a:ext cx="10490508" cy="348578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dirty="0" smtClean="0"/>
              <a:t>Promoción de la cultura inclusiva, dirigida a todo el alumnado, a través de:</a:t>
            </a:r>
          </a:p>
          <a:p>
            <a:pPr lvl="1"/>
            <a:r>
              <a:rPr lang="es-ES" dirty="0"/>
              <a:t>Adaptación de la normativa.</a:t>
            </a:r>
          </a:p>
          <a:p>
            <a:pPr lvl="1"/>
            <a:r>
              <a:rPr lang="es-ES" dirty="0" smtClean="0"/>
              <a:t>Formación de los profesionales.</a:t>
            </a:r>
          </a:p>
          <a:p>
            <a:pPr lvl="1"/>
            <a:r>
              <a:rPr lang="es-ES" dirty="0" smtClean="0"/>
              <a:t>Sensibilización de la comunidad educativa.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Prevención, detección e intervención temprana de las necesidades educativas, </a:t>
            </a:r>
            <a:r>
              <a:rPr lang="es-ES" dirty="0" smtClean="0">
                <a:solidFill>
                  <a:srgbClr val="404040"/>
                </a:solidFill>
              </a:rPr>
              <a:t>trabajando desde educación infantil</a:t>
            </a:r>
            <a:r>
              <a:rPr lang="es-E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Mejora de las tasas de titulados en la ESO, bachillerato y FP a través de medidas de acción positiva, refuerzo y acompañamiento educativo. </a:t>
            </a:r>
          </a:p>
        </p:txBody>
      </p:sp>
      <p:pic>
        <p:nvPicPr>
          <p:cNvPr id="1026" name="Picture 2" descr="Cuota, Uno Para Todos Y Todos Para U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53" y="3376493"/>
            <a:ext cx="1283933" cy="9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es-ES" dirty="0" smtClean="0"/>
              <a:t>Formación de los profesionales</a:t>
            </a:r>
            <a:r>
              <a:rPr lang="es-ES" dirty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110" y="2522483"/>
            <a:ext cx="10888718" cy="3867807"/>
          </a:xfrm>
        </p:spPr>
        <p:txBody>
          <a:bodyPr>
            <a:normAutofit/>
          </a:bodyPr>
          <a:lstStyle/>
          <a:p>
            <a:r>
              <a:rPr lang="es-ES" dirty="0" smtClean="0"/>
              <a:t>Formación en relación con la atención a la diversidad, ORDEN EDU/1057/2014:</a:t>
            </a:r>
          </a:p>
          <a:p>
            <a:pPr lvl="1"/>
            <a:r>
              <a:rPr lang="es-ES" dirty="0" smtClean="0"/>
              <a:t>La formación puede realizarse a distancia con alguna sesión presencial o presencial, también hay un sistema mixto. La formación se organiza en </a:t>
            </a:r>
            <a:r>
              <a:rPr lang="es-ES" b="1" dirty="0" smtClean="0"/>
              <a:t>módulos</a:t>
            </a:r>
            <a:r>
              <a:rPr lang="es-ES" dirty="0" smtClean="0"/>
              <a:t> que pueden ser:</a:t>
            </a:r>
          </a:p>
          <a:p>
            <a:pPr lvl="3"/>
            <a:r>
              <a:rPr lang="es-ES" sz="1400" dirty="0" smtClean="0"/>
              <a:t>De formación presencial.</a:t>
            </a:r>
          </a:p>
          <a:p>
            <a:pPr lvl="3"/>
            <a:r>
              <a:rPr lang="es-ES" sz="1400" dirty="0" smtClean="0"/>
              <a:t>De aplicación en el aula: propuesta didáctica o un trabajo.</a:t>
            </a:r>
          </a:p>
          <a:p>
            <a:pPr lvl="3"/>
            <a:r>
              <a:rPr lang="es-ES" sz="1400" dirty="0" smtClean="0"/>
              <a:t>De trabajo colaborativo no presencial, a través de una plataforma. </a:t>
            </a:r>
          </a:p>
          <a:p>
            <a:pPr lvl="3"/>
            <a:r>
              <a:rPr lang="es-ES" sz="1400" dirty="0" smtClean="0"/>
              <a:t>De formación presencial en otros entornos: salidas, visitas,…</a:t>
            </a:r>
          </a:p>
          <a:p>
            <a:pPr lvl="1"/>
            <a:r>
              <a:rPr lang="es-ES" dirty="0" smtClean="0"/>
              <a:t>Modalidades: cursos, seminarios</a:t>
            </a:r>
            <a:r>
              <a:rPr lang="es-ES" dirty="0"/>
              <a:t>, </a:t>
            </a:r>
            <a:r>
              <a:rPr lang="es-ES" dirty="0" smtClean="0"/>
              <a:t>grupos </a:t>
            </a:r>
            <a:r>
              <a:rPr lang="es-ES" dirty="0"/>
              <a:t>de trabajo, congresos, proyectos de formación en centros, proyectos de innovación </a:t>
            </a:r>
            <a:r>
              <a:rPr lang="es-ES" dirty="0" smtClean="0"/>
              <a:t>educativa,…</a:t>
            </a:r>
          </a:p>
          <a:p>
            <a:r>
              <a:rPr lang="es-ES" dirty="0" smtClean="0"/>
              <a:t>Elaboración de </a:t>
            </a:r>
            <a:r>
              <a:rPr lang="es-ES" dirty="0" smtClean="0">
                <a:solidFill>
                  <a:srgbClr val="404040"/>
                </a:solidFill>
              </a:rPr>
              <a:t>orientaciones</a:t>
            </a:r>
            <a:r>
              <a:rPr lang="es-ES" dirty="0" smtClean="0"/>
              <a:t> de atención al alumnado con necesidad específica de apoyo educativo, en concreto al alumnado con DEAS-dificultades de lectura. </a:t>
            </a:r>
          </a:p>
        </p:txBody>
      </p:sp>
      <p:pic>
        <p:nvPicPr>
          <p:cNvPr id="2050" name="Picture 2" descr="Empresario, Dibujos Animados, Forma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3347235"/>
            <a:ext cx="1242349" cy="12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131" y="973668"/>
            <a:ext cx="10520855" cy="7069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 dirty="0" smtClean="0"/>
              <a:t>Sensibilización de la comunidad educativa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7462" y="2430965"/>
            <a:ext cx="10447283" cy="422631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Potenciación de la importancia de la educación inclusiva a través de la formación.</a:t>
            </a:r>
          </a:p>
          <a:p>
            <a:r>
              <a:rPr lang="es-ES" dirty="0" smtClean="0"/>
              <a:t>Creación del CREECYL (Equipo </a:t>
            </a:r>
            <a:r>
              <a:rPr lang="es-ES" dirty="0" err="1" smtClean="0"/>
              <a:t>Multiprofesional</a:t>
            </a:r>
            <a:r>
              <a:rPr lang="es-ES" dirty="0" smtClean="0"/>
              <a:t> de Orientación Educativa para la Equidad Educativa de Castilla y León). </a:t>
            </a:r>
            <a:r>
              <a:rPr lang="es-ES" dirty="0" smtClean="0">
                <a:solidFill>
                  <a:schemeClr val="tx1"/>
                </a:solidFill>
              </a:rPr>
              <a:t>Desde el CREECYL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Realizamos intervención de carácter regional, en relación con las líneas estrategias que se establecen en el II plan de atención a la diversidad. </a:t>
            </a:r>
          </a:p>
          <a:p>
            <a:pPr lvl="1"/>
            <a:r>
              <a:rPr lang="es-ES" dirty="0" smtClean="0"/>
              <a:t>Colaboramos en actividades formativas de la comunidad educativa respecto a equidad educativa e igualdad de oportunidades (elaboración de cursos online, asesoramiento sobre necesidades de formación y ponentes y organización de jornadas específicas)</a:t>
            </a:r>
          </a:p>
          <a:p>
            <a:pPr lvl="1"/>
            <a:r>
              <a:rPr lang="es-ES" dirty="0" smtClean="0"/>
              <a:t>El asesoramiento </a:t>
            </a:r>
            <a:r>
              <a:rPr lang="es-ES" smtClean="0"/>
              <a:t>al profesorado e </a:t>
            </a:r>
            <a:r>
              <a:rPr lang="es-ES" dirty="0" smtClean="0"/>
              <a:t>información y colaboración con las familias, asociaciones, así como, con federaciones de C. y L.</a:t>
            </a:r>
          </a:p>
          <a:p>
            <a:pPr lvl="1"/>
            <a:r>
              <a:rPr lang="es-ES" dirty="0"/>
              <a:t>La investigación e innovación en equidad educativa y en detección, atención e intervención con el alumnado con necesidad específica de apoyo educativo. </a:t>
            </a:r>
          </a:p>
          <a:p>
            <a:pPr lvl="1"/>
            <a:r>
              <a:rPr lang="es-ES" dirty="0"/>
              <a:t>La gestión de materiales, ayudas técnicas y recursos específicos destinados a </a:t>
            </a:r>
            <a:r>
              <a:rPr lang="es-ES" dirty="0" smtClean="0"/>
              <a:t>alumnado </a:t>
            </a:r>
            <a:r>
              <a:rPr lang="es-ES" dirty="0"/>
              <a:t>con necesidad específica de apoyo educativo. 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50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73668"/>
            <a:ext cx="10321159" cy="706964"/>
          </a:xfrm>
        </p:spPr>
        <p:txBody>
          <a:bodyPr/>
          <a:lstStyle/>
          <a:p>
            <a:pPr algn="ctr"/>
            <a:r>
              <a:rPr lang="es-ES" dirty="0" smtClean="0"/>
              <a:t>2. Prevención</a:t>
            </a:r>
            <a:r>
              <a:rPr lang="es-ES" dirty="0"/>
              <a:t>, detección e intervención temprana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316" y="2252546"/>
            <a:ext cx="10348332" cy="4605454"/>
          </a:xfrm>
        </p:spPr>
        <p:txBody>
          <a:bodyPr>
            <a:normAutofit/>
          </a:bodyPr>
          <a:lstStyle/>
          <a:p>
            <a:r>
              <a:rPr lang="es-ES" dirty="0" smtClean="0"/>
              <a:t>Prevención: </a:t>
            </a:r>
          </a:p>
          <a:p>
            <a:pPr lvl="1"/>
            <a:r>
              <a:rPr lang="es-ES" dirty="0" smtClean="0"/>
              <a:t>Formación de los profesionales.</a:t>
            </a:r>
          </a:p>
          <a:p>
            <a:pPr lvl="1"/>
            <a:r>
              <a:rPr lang="es-ES" dirty="0" smtClean="0"/>
              <a:t>Como actuaciones preventivas se </a:t>
            </a:r>
            <a:r>
              <a:rPr lang="es-ES" dirty="0"/>
              <a:t>identifican cinco componentes basados en la evidencia empírica y que se encuentran en la base del aprendizaje lector, siguiendo a Jiménez, J.E., et al (2011). Estos </a:t>
            </a:r>
            <a:r>
              <a:rPr lang="es-ES" dirty="0" smtClean="0"/>
              <a:t>son:</a:t>
            </a:r>
          </a:p>
          <a:p>
            <a:pPr lvl="2"/>
            <a:r>
              <a:rPr lang="es-ES" dirty="0" smtClean="0"/>
              <a:t>Conciencia fonética.</a:t>
            </a:r>
          </a:p>
          <a:p>
            <a:pPr lvl="2"/>
            <a:r>
              <a:rPr lang="es-ES" dirty="0"/>
              <a:t>C</a:t>
            </a:r>
            <a:r>
              <a:rPr lang="es-ES" dirty="0" smtClean="0"/>
              <a:t>onocimiento alfabético</a:t>
            </a:r>
          </a:p>
          <a:p>
            <a:pPr lvl="2"/>
            <a:r>
              <a:rPr lang="es-ES" dirty="0" smtClean="0"/>
              <a:t>Fluidez lectora</a:t>
            </a:r>
          </a:p>
          <a:p>
            <a:pPr lvl="2"/>
            <a:r>
              <a:rPr lang="es-ES" dirty="0"/>
              <a:t>V</a:t>
            </a:r>
            <a:r>
              <a:rPr lang="es-ES" dirty="0" smtClean="0"/>
              <a:t>ocabulario </a:t>
            </a:r>
          </a:p>
          <a:p>
            <a:pPr lvl="2"/>
            <a:r>
              <a:rPr lang="es-ES" dirty="0" smtClean="0"/>
              <a:t>Comprensión lectora </a:t>
            </a:r>
            <a:r>
              <a:rPr lang="es-ES" dirty="0"/>
              <a:t>(</a:t>
            </a:r>
            <a:r>
              <a:rPr lang="es-ES" dirty="0" err="1"/>
              <a:t>National</a:t>
            </a:r>
            <a:r>
              <a:rPr lang="es-ES" dirty="0"/>
              <a:t> Reading Panel (NRP,2000). </a:t>
            </a:r>
            <a:endParaRPr lang="es-ES" dirty="0" smtClean="0"/>
          </a:p>
          <a:p>
            <a:r>
              <a:rPr lang="es-ES" dirty="0" smtClean="0"/>
              <a:t>Detección temprana: </a:t>
            </a:r>
          </a:p>
          <a:p>
            <a:pPr lvl="1"/>
            <a:r>
              <a:rPr lang="es-ES" dirty="0" smtClean="0"/>
              <a:t>DETECTA: lenguaje escrito.</a:t>
            </a:r>
          </a:p>
          <a:p>
            <a:r>
              <a:rPr lang="es-ES" dirty="0" smtClean="0">
                <a:solidFill>
                  <a:srgbClr val="404040"/>
                </a:solidFill>
              </a:rPr>
              <a:t>Intervención: medidas de atención a la diversidad.</a:t>
            </a:r>
            <a:endParaRPr lang="es-ES" dirty="0">
              <a:solidFill>
                <a:srgbClr val="404040"/>
              </a:solidFill>
            </a:endParaRPr>
          </a:p>
        </p:txBody>
      </p:sp>
      <p:pic>
        <p:nvPicPr>
          <p:cNvPr id="3074" name="Picture 2" descr="Niño, Cinturón De Seguridad, Co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10" y="4269986"/>
            <a:ext cx="1346966" cy="13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1331</TotalTime>
  <Words>2883</Words>
  <Application>Microsoft Office PowerPoint</Application>
  <PresentationFormat>Panorámica</PresentationFormat>
  <Paragraphs>247</Paragraphs>
  <Slides>31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Century Gothic</vt:lpstr>
      <vt:lpstr>Palatino</vt:lpstr>
      <vt:lpstr>Times New Roman</vt:lpstr>
      <vt:lpstr>Trebuchet MS</vt:lpstr>
      <vt:lpstr>Wingdings</vt:lpstr>
      <vt:lpstr>Wingdings 3</vt:lpstr>
      <vt:lpstr>Sala de reuniones Ion</vt:lpstr>
      <vt:lpstr>La atención a las DEAS en Castilla y León</vt:lpstr>
      <vt:lpstr>Hablamos de…</vt:lpstr>
      <vt:lpstr>NORMATIVA</vt:lpstr>
      <vt:lpstr>NORMATIVA</vt:lpstr>
      <vt:lpstr>NORMATIVA</vt:lpstr>
      <vt:lpstr>LINEAS ESTRATÉGICAS: II PLAN DE ATENCIÓN A LA DIVERSIDAD</vt:lpstr>
      <vt:lpstr>Formación de los profesionales  </vt:lpstr>
      <vt:lpstr>Sensibilización de la comunidad educativa</vt:lpstr>
      <vt:lpstr>2. Prevención, detección e intervención temprana</vt:lpstr>
      <vt:lpstr> 3. Mejora de las tasas de titulados  </vt:lpstr>
      <vt:lpstr>A. Programa de Mejora del Éxito Educativo</vt:lpstr>
      <vt:lpstr>A. Programa de Mejora del Éxito Educativo</vt:lpstr>
      <vt:lpstr>B. Intercambio de información entre etapas  </vt:lpstr>
      <vt:lpstr>B. Intercambio de información entre etapas  </vt:lpstr>
      <vt:lpstr>B. Intercambio de información entre etapas</vt:lpstr>
      <vt:lpstr>MEDIDAS ATENCIÓN A LA DIVERSIDAD</vt:lpstr>
      <vt:lpstr>MEDIDAS ATENCIÓN A LA DIVERSIDAD</vt:lpstr>
      <vt:lpstr>MEDIDAS ATENCIÓN A LA DIVERSIDAD</vt:lpstr>
      <vt:lpstr>MEDIDAS ATENCIÓN A LA DIVERSIDAD</vt:lpstr>
      <vt:lpstr>MEDIDAS ATENCIÓN A LA DIVERSIDAD</vt:lpstr>
      <vt:lpstr>MEDIDAS ATENCIÓN A LA DIVERSIDAD</vt:lpstr>
      <vt:lpstr>IDENTIFICACIÓN, EVALUACIÓN Y SEGUIMIENTO DE LAS NECESIDADES ESPECÍFICAS DE APOYO EDUCATIVO</vt:lpstr>
      <vt:lpstr>IDENTIFICACIÓN, EVALUACIÓN Y SEGUIMIENTO DE LAS NECESIDADES ESPECÍFICAS DE APOYO EDUCATIVO</vt:lpstr>
      <vt:lpstr>PARTICIPACIÓN DE LAS FAMILIAS </vt:lpstr>
      <vt:lpstr>COLABORACIÓN CON ENTIDADES</vt:lpstr>
      <vt:lpstr>DETECTA</vt:lpstr>
      <vt:lpstr>Presentación de PowerPoint</vt:lpstr>
      <vt:lpstr>Presentación de PowerPoint</vt:lpstr>
      <vt:lpstr>Presentación de PowerPoint</vt:lpstr>
      <vt:lpstr>Presentación de PowerPoint</vt:lpstr>
      <vt:lpstr>       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atención a la DEAS en Castilla y León</dc:title>
  <dc:creator>Creecyl</dc:creator>
  <cp:lastModifiedBy>CREECYL</cp:lastModifiedBy>
  <cp:revision>98</cp:revision>
  <cp:lastPrinted>2019-11-21T11:21:06Z</cp:lastPrinted>
  <dcterms:created xsi:type="dcterms:W3CDTF">2019-11-04T13:05:56Z</dcterms:created>
  <dcterms:modified xsi:type="dcterms:W3CDTF">2019-11-26T12:26:38Z</dcterms:modified>
</cp:coreProperties>
</file>